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1"/>
  </p:sldMasterIdLst>
  <p:notesMasterIdLst>
    <p:notesMasterId r:id="rId38"/>
  </p:notesMasterIdLst>
  <p:sldIdLst>
    <p:sldId id="272" r:id="rId2"/>
    <p:sldId id="271" r:id="rId3"/>
    <p:sldId id="258" r:id="rId4"/>
    <p:sldId id="282" r:id="rId5"/>
    <p:sldId id="291" r:id="rId6"/>
    <p:sldId id="290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289" r:id="rId37"/>
  </p:sldIdLst>
  <p:sldSz cx="12192000" cy="6858000"/>
  <p:notesSz cx="6858000" cy="9144000"/>
  <p:embeddedFontLst>
    <p:embeddedFont>
      <p:font typeface="Nunito Sans" panose="00000500000000000000" pitchFamily="2" charset="0"/>
      <p:regular r:id="rId39"/>
      <p:bold r:id="rId40"/>
      <p:italic r:id="rId41"/>
      <p:boldItalic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Nunito Sans SemiBold" panose="00000700000000000000" pitchFamily="2" charset="0"/>
      <p:bold r:id="rId47"/>
      <p:boldItalic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5136"/>
    <a:srgbClr val="303030"/>
    <a:srgbClr val="4A4A4A"/>
    <a:srgbClr val="3D3D3D"/>
    <a:srgbClr val="212121"/>
    <a:srgbClr val="000000"/>
    <a:srgbClr val="131313"/>
    <a:srgbClr val="F69180"/>
    <a:srgbClr val="FBD0C9"/>
    <a:srgbClr val="E9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94" autoAdjust="0"/>
    <p:restoredTop sz="84899" autoAdjust="0"/>
  </p:normalViewPr>
  <p:slideViewPr>
    <p:cSldViewPr>
      <p:cViewPr varScale="1">
        <p:scale>
          <a:sx n="29" d="100"/>
          <a:sy n="29" d="100"/>
        </p:scale>
        <p:origin x="82" y="33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33" d="100"/>
          <a:sy n="33" d="100"/>
        </p:scale>
        <p:origin x="2453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99A3E1-D0AF-40CA-9CA4-BE00645EFE64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AB6876-1BF1-4B88-890A-0B4E46201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491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94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046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Answer: D</a:t>
            </a:r>
          </a:p>
          <a:p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Image: View-&gt;Notes</a:t>
            </a:r>
            <a:r>
              <a:rPr lang="en-US" sz="1200" b="1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page</a:t>
            </a:r>
            <a:endParaRPr lang="en-US" sz="1200" b="1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t>11</a:t>
            </a:fld>
            <a:endParaRPr lang="en-US"/>
          </a:p>
        </p:txBody>
      </p:sp>
      <p:pic>
        <p:nvPicPr>
          <p:cNvPr id="3074" name="Picture 2" descr="http://i1.facenow.in/modules/emanager/ques/img/tmp_8ca8da41fe1ebc8d22243ca31dc14f5fc56c86792357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972948"/>
            <a:ext cx="33909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7448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7488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Answer: A</a:t>
            </a:r>
          </a:p>
          <a:p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Image: View-&gt;Notes</a:t>
            </a:r>
            <a:r>
              <a:rPr lang="en-US" sz="1200" b="1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page</a:t>
            </a:r>
            <a:endParaRPr lang="en-US" sz="1200" b="1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t>13</a:t>
            </a:fld>
            <a:endParaRPr lang="en-US"/>
          </a:p>
        </p:txBody>
      </p:sp>
      <p:pic>
        <p:nvPicPr>
          <p:cNvPr id="4098" name="Picture 2" descr="http://i1.facenow.in/modules/emanager/ques/img/tmp_8ca8da41fe1ebc8d22243ca31dc14f5fc56c692289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13" y="4962524"/>
            <a:ext cx="28194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05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8199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Answer: B</a:t>
            </a:r>
          </a:p>
          <a:p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Image: View-&gt;Notes</a:t>
            </a:r>
            <a:r>
              <a:rPr lang="en-US" sz="1200" b="1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page</a:t>
            </a:r>
            <a:endParaRPr lang="en-US" sz="1200" b="1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t>15</a:t>
            </a:fld>
            <a:endParaRPr lang="en-US"/>
          </a:p>
        </p:txBody>
      </p:sp>
      <p:pic>
        <p:nvPicPr>
          <p:cNvPr id="5122" name="Picture 2" descr="http://i1.facenow.in/modules/emanager/ques/img/tmp_8ca8da41fe1ebc8d22243ca31dc14f5fc56c131011909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181600"/>
            <a:ext cx="2124075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796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9812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Answer: A</a:t>
            </a:r>
          </a:p>
          <a:p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Image: View-&gt;Notes</a:t>
            </a:r>
            <a:r>
              <a:rPr lang="en-US" sz="1200" b="1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page</a:t>
            </a:r>
            <a:endParaRPr lang="en-US" sz="1200" b="1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t>17</a:t>
            </a:fld>
            <a:endParaRPr lang="en-US"/>
          </a:p>
        </p:txBody>
      </p:sp>
      <p:pic>
        <p:nvPicPr>
          <p:cNvPr id="6146" name="Picture 2" descr="http://i1.facenow.in/modules/emanager/ques/img/tmp_8ca8da41fe1ebc8d22243ca31dc14f5fc56c3386483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053012"/>
            <a:ext cx="3095625" cy="229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7319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0249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Answer: E</a:t>
            </a:r>
          </a:p>
          <a:p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Image: View-&gt;Notes</a:t>
            </a:r>
            <a:r>
              <a:rPr lang="en-US" sz="1200" b="1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page</a:t>
            </a:r>
            <a:endParaRPr lang="en-US" sz="1200" b="1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t>19</a:t>
            </a:fld>
            <a:endParaRPr lang="en-US"/>
          </a:p>
        </p:txBody>
      </p:sp>
      <p:pic>
        <p:nvPicPr>
          <p:cNvPr id="7170" name="Picture 2" descr="http://i1.facenow.in/modules/emanager/ques/img/tmp_35d53d65c1fe09294370e3989be5405413745178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556974"/>
            <a:ext cx="3883025" cy="12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364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Nunito Sans" panose="000005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486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5392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Answer: D</a:t>
            </a:r>
          </a:p>
          <a:p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Image: View-&gt;Notes</a:t>
            </a:r>
            <a:r>
              <a:rPr lang="en-US" sz="1200" b="1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page</a:t>
            </a:r>
            <a:endParaRPr lang="en-US" sz="1200" b="1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t>21</a:t>
            </a:fld>
            <a:endParaRPr lang="en-US"/>
          </a:p>
        </p:txBody>
      </p:sp>
      <p:pic>
        <p:nvPicPr>
          <p:cNvPr id="8194" name="Picture 2" descr="http://i1.facenow.in/modules/emanager/ques/img/tmp_8ca8da41fe1ebc8d22243ca31dc14f5fc56c23666550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431" y="5290344"/>
            <a:ext cx="3120019" cy="271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2095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060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Answer: A</a:t>
            </a:r>
          </a:p>
          <a:p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Image: View-&gt;Notes</a:t>
            </a:r>
            <a:r>
              <a:rPr lang="en-US" sz="1200" b="1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page</a:t>
            </a:r>
            <a:endParaRPr lang="en-US" sz="1200" b="1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t>23</a:t>
            </a:fld>
            <a:endParaRPr lang="en-US"/>
          </a:p>
        </p:txBody>
      </p:sp>
      <p:pic>
        <p:nvPicPr>
          <p:cNvPr id="9218" name="Picture 2" descr="http://i1.facenow.in/modules/emanager/ques/img/tmp_8ca8da41fe1ebc8d22243ca31dc14f5fc56c173570887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247363"/>
            <a:ext cx="2511425" cy="190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3952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4228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Answer: D</a:t>
            </a:r>
          </a:p>
          <a:p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Image: View-&gt;Notes</a:t>
            </a:r>
            <a:r>
              <a:rPr lang="en-US" sz="1200" b="1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page</a:t>
            </a:r>
            <a:endParaRPr lang="en-US" sz="1200" b="1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t>25</a:t>
            </a:fld>
            <a:endParaRPr lang="en-US"/>
          </a:p>
        </p:txBody>
      </p:sp>
      <p:pic>
        <p:nvPicPr>
          <p:cNvPr id="10242" name="Picture 2" descr="http://i1.facenow.in/modules/emanager/ques/img/tmp_8ca8da41fe1ebc8d22243ca31dc14f5fc56c2184908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033962"/>
            <a:ext cx="2743200" cy="233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0928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9609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Answer: A</a:t>
            </a:r>
          </a:p>
          <a:p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Image: View-&gt;Notes</a:t>
            </a:r>
            <a:r>
              <a:rPr lang="en-US" sz="1200" b="1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page</a:t>
            </a:r>
            <a:endParaRPr lang="en-US" sz="1200" b="1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t>27</a:t>
            </a:fld>
            <a:endParaRPr lang="en-US"/>
          </a:p>
        </p:txBody>
      </p:sp>
      <p:pic>
        <p:nvPicPr>
          <p:cNvPr id="11266" name="Picture 2" descr="http://i1.facenow.in/modules/emanager/ques/img/tmp_8ca8da41fe1ebc8d22243ca31dc14f5fc56c79163570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3" y="4842975"/>
            <a:ext cx="31432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2068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8326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Answer: E</a:t>
            </a:r>
          </a:p>
          <a:p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Image: View-&gt;Notes</a:t>
            </a:r>
            <a:r>
              <a:rPr lang="en-US" sz="1200" b="1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page</a:t>
            </a:r>
            <a:endParaRPr lang="en-US" sz="1200" b="1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t>29</a:t>
            </a:fld>
            <a:endParaRPr lang="en-US"/>
          </a:p>
        </p:txBody>
      </p:sp>
      <p:pic>
        <p:nvPicPr>
          <p:cNvPr id="12290" name="Picture 2" descr="http://i1.facenow.in/modules/emanager/ques/img/tmp_a82749446ffc8fe514f6af2b978ee37b142647296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156994"/>
            <a:ext cx="5305425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69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284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8047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Answer: D</a:t>
            </a:r>
          </a:p>
          <a:p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Image: View-&gt;Notes</a:t>
            </a:r>
            <a:r>
              <a:rPr lang="en-US" sz="1200" b="1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page</a:t>
            </a:r>
            <a:endParaRPr lang="en-US" sz="1200" b="1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t>31</a:t>
            </a:fld>
            <a:endParaRPr lang="en-US"/>
          </a:p>
        </p:txBody>
      </p:sp>
      <p:pic>
        <p:nvPicPr>
          <p:cNvPr id="13314" name="Picture 2" descr="http://i1.facenow.in/modules/emanager/ques/img/tmp_8ca8da41fe1ebc8d22243ca31dc14f5fc56c167323858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223669"/>
            <a:ext cx="327660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7458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1938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Answer: A</a:t>
            </a:r>
          </a:p>
          <a:p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Image: View-&gt;Notes</a:t>
            </a:r>
            <a:r>
              <a:rPr lang="en-US" sz="1200" b="1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page</a:t>
            </a:r>
            <a:endParaRPr lang="en-US" sz="1200" b="1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t>33</a:t>
            </a:fld>
            <a:endParaRPr lang="en-US"/>
          </a:p>
        </p:txBody>
      </p:sp>
      <p:pic>
        <p:nvPicPr>
          <p:cNvPr id="14338" name="Picture 2" descr="http://i1.facenow.in/modules/emanager/ques/img/tmp_8ca8da41fe1ebc8d22243ca31dc14f5fc56c150839667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5207550"/>
            <a:ext cx="29718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0284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952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Answer: D</a:t>
            </a:r>
          </a:p>
          <a:p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Image: View-&gt;Notes</a:t>
            </a:r>
            <a:r>
              <a:rPr lang="en-US" sz="1200" b="1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page</a:t>
            </a:r>
            <a:endParaRPr lang="en-US" sz="1200" b="1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t>35</a:t>
            </a:fld>
            <a:endParaRPr lang="en-US"/>
          </a:p>
        </p:txBody>
      </p:sp>
      <p:pic>
        <p:nvPicPr>
          <p:cNvPr id="15362" name="Picture 2" descr="http://i1.facenow.in/modules/emanager/ques/img/tmp_8ca8da41fe1ebc8d22243ca31dc14f5fc56c2350882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5242719"/>
            <a:ext cx="277177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9993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33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159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502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26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Answer: 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the figure 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(view-&gt;notes</a:t>
            </a:r>
            <a:r>
              <a:rPr lang="en-US" sz="1200" b="1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page)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it is clear that only conclusion 1 follows.</a:t>
            </a: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 descr="http://i1.facenow.in/modules/emanager/ques/img/tmp_8ca8da41fe1ebc8d22243ca31dc14f5fc56c70750919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52" y="4913313"/>
            <a:ext cx="39909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195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86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Answer: E</a:t>
            </a:r>
          </a:p>
          <a:p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Image: View-&gt;Notes</a:t>
            </a:r>
            <a:r>
              <a:rPr lang="en-US" sz="1200" b="1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page</a:t>
            </a:r>
            <a:endParaRPr lang="en-US" sz="1200" b="1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the image, we can infer that both (1) and (2) follow.</a:t>
            </a: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t>9</a:t>
            </a:fld>
            <a:endParaRPr lang="en-US"/>
          </a:p>
        </p:txBody>
      </p:sp>
      <p:pic>
        <p:nvPicPr>
          <p:cNvPr id="2050" name="Picture 2" descr="http://i1.facenow.in/modules/emanager/ques/img/tmp_8ca8da41fe1ebc8d22243ca31dc14f5fc56c14786455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933191"/>
            <a:ext cx="310515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499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4ED726-F685-44A1-B8DD-C121D1926D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966" y="2952750"/>
            <a:ext cx="3566067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8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5EFE211-1D0D-4979-87E6-8967C2913C04}"/>
              </a:ext>
            </a:extLst>
          </p:cNvPr>
          <p:cNvSpPr txBox="1"/>
          <p:nvPr/>
        </p:nvSpPr>
        <p:spPr>
          <a:xfrm>
            <a:off x="642479" y="1156906"/>
            <a:ext cx="10907041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500" b="1" dirty="0">
                <a:latin typeface="Nunito Sans" panose="00000500000000000000" pitchFamily="2" charset="0"/>
              </a:rPr>
              <a:t>Read the given statements and find which of the conclusions given below, follows them:</a:t>
            </a:r>
          </a:p>
          <a:p>
            <a:pPr algn="just"/>
            <a:r>
              <a:rPr lang="en-US" sz="2500" u="sng" dirty="0">
                <a:latin typeface="Nunito Sans" panose="00000500000000000000" pitchFamily="2" charset="0"/>
              </a:rPr>
              <a:t>Statements:</a:t>
            </a:r>
          </a:p>
          <a:p>
            <a:pPr algn="just"/>
            <a:r>
              <a:rPr lang="en-US" sz="2500" dirty="0">
                <a:latin typeface="Nunito Sans" panose="00000500000000000000" pitchFamily="2" charset="0"/>
              </a:rPr>
              <a:t>1. All cabs are autos.</a:t>
            </a:r>
          </a:p>
          <a:p>
            <a:pPr algn="just"/>
            <a:r>
              <a:rPr lang="en-US" sz="2500" dirty="0">
                <a:latin typeface="Nunito Sans" panose="00000500000000000000" pitchFamily="2" charset="0"/>
              </a:rPr>
              <a:t>2. All autos are buses.</a:t>
            </a:r>
          </a:p>
          <a:p>
            <a:pPr algn="just"/>
            <a:endParaRPr lang="en-US" sz="2500" dirty="0">
              <a:latin typeface="Nunito Sans" panose="00000500000000000000" pitchFamily="2" charset="0"/>
            </a:endParaRPr>
          </a:p>
          <a:p>
            <a:pPr algn="just"/>
            <a:r>
              <a:rPr lang="en-US" sz="2500" u="sng" dirty="0">
                <a:latin typeface="Nunito Sans" panose="00000500000000000000" pitchFamily="2" charset="0"/>
              </a:rPr>
              <a:t>Conclusions:</a:t>
            </a:r>
          </a:p>
          <a:p>
            <a:pPr algn="just"/>
            <a:r>
              <a:rPr lang="en-US" sz="2500" dirty="0">
                <a:latin typeface="Nunito Sans" panose="00000500000000000000" pitchFamily="2" charset="0"/>
              </a:rPr>
              <a:t>1. No bus is a cab.</a:t>
            </a:r>
          </a:p>
          <a:p>
            <a:pPr algn="just"/>
            <a:r>
              <a:rPr lang="en-US" sz="2500" dirty="0">
                <a:latin typeface="Nunito Sans" panose="00000500000000000000" pitchFamily="2" charset="0"/>
              </a:rPr>
              <a:t>2. No auto is a cab.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5E04D4-0543-4484-B3B6-0DDB2FCDCEA4}"/>
              </a:ext>
            </a:extLst>
          </p:cNvPr>
          <p:cNvSpPr/>
          <p:nvPr/>
        </p:nvSpPr>
        <p:spPr>
          <a:xfrm>
            <a:off x="0" y="0"/>
            <a:ext cx="12192000" cy="883618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2B7F5C-7E52-4144-8109-FAA3BD7AA776}"/>
              </a:ext>
            </a:extLst>
          </p:cNvPr>
          <p:cNvSpPr txBox="1"/>
          <p:nvPr/>
        </p:nvSpPr>
        <p:spPr>
          <a:xfrm>
            <a:off x="3890150" y="228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Question </a:t>
            </a:r>
            <a:r>
              <a:rPr lang="en-US" sz="4800" b="1" dirty="0" smtClean="0">
                <a:solidFill>
                  <a:schemeClr val="bg1"/>
                </a:solidFill>
                <a:latin typeface="Nunito Sans" panose="00000500000000000000" pitchFamily="2" charset="0"/>
              </a:rPr>
              <a:t>3</a:t>
            </a:r>
            <a:endParaRPr lang="en-US" sz="48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52" y="6099048"/>
            <a:ext cx="1989410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6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5DD2504-B1FF-4F55-B4FA-4AEA19FF2DD8}"/>
              </a:ext>
            </a:extLst>
          </p:cNvPr>
          <p:cNvSpPr/>
          <p:nvPr/>
        </p:nvSpPr>
        <p:spPr>
          <a:xfrm>
            <a:off x="657998" y="1676400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A)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143B70-2774-4C1B-BA6C-0E2C89AD6E8B}"/>
              </a:ext>
            </a:extLst>
          </p:cNvPr>
          <p:cNvSpPr/>
          <p:nvPr/>
        </p:nvSpPr>
        <p:spPr>
          <a:xfrm>
            <a:off x="647791" y="2251160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B)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8CEF88-20C6-43F2-BCB5-DBF349A353D1}"/>
              </a:ext>
            </a:extLst>
          </p:cNvPr>
          <p:cNvSpPr/>
          <p:nvPr/>
        </p:nvSpPr>
        <p:spPr>
          <a:xfrm>
            <a:off x="657998" y="2825920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C)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AD326F-7428-498A-82D3-321753462543}"/>
              </a:ext>
            </a:extLst>
          </p:cNvPr>
          <p:cNvSpPr/>
          <p:nvPr/>
        </p:nvSpPr>
        <p:spPr>
          <a:xfrm>
            <a:off x="641928" y="3390129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D)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6C2E0D-93FB-4ADC-BC2B-83DFED946B7A}"/>
              </a:ext>
            </a:extLst>
          </p:cNvPr>
          <p:cNvSpPr/>
          <p:nvPr/>
        </p:nvSpPr>
        <p:spPr>
          <a:xfrm>
            <a:off x="1456098" y="1676400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Only (1) follows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2FDC11-1E2D-428B-8217-CF9104F9B6D7}"/>
              </a:ext>
            </a:extLst>
          </p:cNvPr>
          <p:cNvSpPr/>
          <p:nvPr/>
        </p:nvSpPr>
        <p:spPr>
          <a:xfrm>
            <a:off x="1445891" y="2251160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Only (2) follows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F40363-1296-4F6B-8656-D47D96B64330}"/>
              </a:ext>
            </a:extLst>
          </p:cNvPr>
          <p:cNvSpPr/>
          <p:nvPr/>
        </p:nvSpPr>
        <p:spPr>
          <a:xfrm>
            <a:off x="1456098" y="2825920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Either (1) or (2) follows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5ABC10-15CF-488C-806F-94CE71FC878A}"/>
              </a:ext>
            </a:extLst>
          </p:cNvPr>
          <p:cNvSpPr/>
          <p:nvPr/>
        </p:nvSpPr>
        <p:spPr>
          <a:xfrm>
            <a:off x="1440028" y="3390129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Neither (1) nor (2) follows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5E04D4-0543-4484-B3B6-0DDB2FCDCEA4}"/>
              </a:ext>
            </a:extLst>
          </p:cNvPr>
          <p:cNvSpPr/>
          <p:nvPr/>
        </p:nvSpPr>
        <p:spPr>
          <a:xfrm>
            <a:off x="0" y="0"/>
            <a:ext cx="12192000" cy="883618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2B7F5C-7E52-4144-8109-FAA3BD7AA776}"/>
              </a:ext>
            </a:extLst>
          </p:cNvPr>
          <p:cNvSpPr txBox="1"/>
          <p:nvPr/>
        </p:nvSpPr>
        <p:spPr>
          <a:xfrm>
            <a:off x="3890150" y="228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Question </a:t>
            </a:r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3</a:t>
            </a:r>
            <a:endParaRPr lang="en-US" sz="48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52" y="6099048"/>
            <a:ext cx="1989410" cy="42976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FAD326F-7428-498A-82D3-321753462543}"/>
              </a:ext>
            </a:extLst>
          </p:cNvPr>
          <p:cNvSpPr/>
          <p:nvPr/>
        </p:nvSpPr>
        <p:spPr>
          <a:xfrm>
            <a:off x="657998" y="3958793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E</a:t>
            </a:r>
            <a:r>
              <a:rPr lang="en-US" sz="2500" b="1" dirty="0" smtClean="0">
                <a:latin typeface="Nunito Sans" panose="00000500000000000000" pitchFamily="2" charset="0"/>
              </a:rPr>
              <a:t>)</a:t>
            </a:r>
            <a:endParaRPr lang="en-US" sz="2500" b="1" dirty="0">
              <a:latin typeface="Nunito Sans" panose="000005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5ABC10-15CF-488C-806F-94CE71FC878A}"/>
              </a:ext>
            </a:extLst>
          </p:cNvPr>
          <p:cNvSpPr/>
          <p:nvPr/>
        </p:nvSpPr>
        <p:spPr>
          <a:xfrm>
            <a:off x="1456098" y="3958793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Both (1) and (2) follow</a:t>
            </a:r>
            <a:endParaRPr lang="en-US" sz="2500" dirty="0">
              <a:latin typeface="Nunito Sa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72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5EFE211-1D0D-4979-87E6-8967C2913C04}"/>
              </a:ext>
            </a:extLst>
          </p:cNvPr>
          <p:cNvSpPr txBox="1"/>
          <p:nvPr/>
        </p:nvSpPr>
        <p:spPr>
          <a:xfrm>
            <a:off x="642479" y="1156906"/>
            <a:ext cx="10907041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500" b="1" dirty="0">
                <a:latin typeface="Nunito Sans" panose="00000500000000000000" pitchFamily="2" charset="0"/>
              </a:rPr>
              <a:t>Read the given statements and find which of the conclusions given below, follows them:</a:t>
            </a:r>
          </a:p>
          <a:p>
            <a:pPr algn="just"/>
            <a:r>
              <a:rPr lang="en-US" sz="2500" u="sng" dirty="0">
                <a:latin typeface="Nunito Sans" panose="00000500000000000000" pitchFamily="2" charset="0"/>
              </a:rPr>
              <a:t>Statements:</a:t>
            </a:r>
          </a:p>
          <a:p>
            <a:pPr algn="just"/>
            <a:r>
              <a:rPr lang="en-US" sz="2500" dirty="0">
                <a:latin typeface="Nunito Sans" panose="00000500000000000000" pitchFamily="2" charset="0"/>
              </a:rPr>
              <a:t>1. No coffee is a tea.</a:t>
            </a:r>
          </a:p>
          <a:p>
            <a:pPr algn="just"/>
            <a:r>
              <a:rPr lang="en-US" sz="2500" dirty="0">
                <a:latin typeface="Nunito Sans" panose="00000500000000000000" pitchFamily="2" charset="0"/>
              </a:rPr>
              <a:t>2. All sweets are teas.</a:t>
            </a:r>
          </a:p>
          <a:p>
            <a:pPr algn="just"/>
            <a:endParaRPr lang="en-US" sz="2500" dirty="0">
              <a:latin typeface="Nunito Sans" panose="00000500000000000000" pitchFamily="2" charset="0"/>
            </a:endParaRPr>
          </a:p>
          <a:p>
            <a:pPr algn="just"/>
            <a:r>
              <a:rPr lang="en-US" sz="2500" u="sng" dirty="0">
                <a:latin typeface="Nunito Sans" panose="00000500000000000000" pitchFamily="2" charset="0"/>
              </a:rPr>
              <a:t>Conclusions:</a:t>
            </a:r>
          </a:p>
          <a:p>
            <a:pPr algn="just"/>
            <a:r>
              <a:rPr lang="en-US" sz="2500" dirty="0">
                <a:latin typeface="Nunito Sans" panose="00000500000000000000" pitchFamily="2" charset="0"/>
              </a:rPr>
              <a:t>1. No coffee is a sweet.</a:t>
            </a:r>
          </a:p>
          <a:p>
            <a:pPr algn="just"/>
            <a:r>
              <a:rPr lang="en-US" sz="2500" dirty="0">
                <a:latin typeface="Nunito Sans" panose="00000500000000000000" pitchFamily="2" charset="0"/>
              </a:rPr>
              <a:t>2. Some coffees are sweets.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5E04D4-0543-4484-B3B6-0DDB2FCDCEA4}"/>
              </a:ext>
            </a:extLst>
          </p:cNvPr>
          <p:cNvSpPr/>
          <p:nvPr/>
        </p:nvSpPr>
        <p:spPr>
          <a:xfrm>
            <a:off x="0" y="0"/>
            <a:ext cx="12192000" cy="883618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2B7F5C-7E52-4144-8109-FAA3BD7AA776}"/>
              </a:ext>
            </a:extLst>
          </p:cNvPr>
          <p:cNvSpPr txBox="1"/>
          <p:nvPr/>
        </p:nvSpPr>
        <p:spPr>
          <a:xfrm>
            <a:off x="3890150" y="228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Question </a:t>
            </a:r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4</a:t>
            </a:r>
            <a:endParaRPr lang="en-US" sz="48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52" y="6099048"/>
            <a:ext cx="1989410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1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5DD2504-B1FF-4F55-B4FA-4AEA19FF2DD8}"/>
              </a:ext>
            </a:extLst>
          </p:cNvPr>
          <p:cNvSpPr/>
          <p:nvPr/>
        </p:nvSpPr>
        <p:spPr>
          <a:xfrm>
            <a:off x="657998" y="1676400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A)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143B70-2774-4C1B-BA6C-0E2C89AD6E8B}"/>
              </a:ext>
            </a:extLst>
          </p:cNvPr>
          <p:cNvSpPr/>
          <p:nvPr/>
        </p:nvSpPr>
        <p:spPr>
          <a:xfrm>
            <a:off x="647791" y="2251160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B)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8CEF88-20C6-43F2-BCB5-DBF349A353D1}"/>
              </a:ext>
            </a:extLst>
          </p:cNvPr>
          <p:cNvSpPr/>
          <p:nvPr/>
        </p:nvSpPr>
        <p:spPr>
          <a:xfrm>
            <a:off x="657998" y="2825920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C)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AD326F-7428-498A-82D3-321753462543}"/>
              </a:ext>
            </a:extLst>
          </p:cNvPr>
          <p:cNvSpPr/>
          <p:nvPr/>
        </p:nvSpPr>
        <p:spPr>
          <a:xfrm>
            <a:off x="641928" y="3390129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D)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6C2E0D-93FB-4ADC-BC2B-83DFED946B7A}"/>
              </a:ext>
            </a:extLst>
          </p:cNvPr>
          <p:cNvSpPr/>
          <p:nvPr/>
        </p:nvSpPr>
        <p:spPr>
          <a:xfrm>
            <a:off x="1456098" y="1676400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Only (1) follows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2FDC11-1E2D-428B-8217-CF9104F9B6D7}"/>
              </a:ext>
            </a:extLst>
          </p:cNvPr>
          <p:cNvSpPr/>
          <p:nvPr/>
        </p:nvSpPr>
        <p:spPr>
          <a:xfrm>
            <a:off x="1445891" y="2251160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Only (2) follows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F40363-1296-4F6B-8656-D47D96B64330}"/>
              </a:ext>
            </a:extLst>
          </p:cNvPr>
          <p:cNvSpPr/>
          <p:nvPr/>
        </p:nvSpPr>
        <p:spPr>
          <a:xfrm>
            <a:off x="1456098" y="2825920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Either (1) or (2) follows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5ABC10-15CF-488C-806F-94CE71FC878A}"/>
              </a:ext>
            </a:extLst>
          </p:cNvPr>
          <p:cNvSpPr/>
          <p:nvPr/>
        </p:nvSpPr>
        <p:spPr>
          <a:xfrm>
            <a:off x="1440028" y="3390129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Neither (1) nor (2) follows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5E04D4-0543-4484-B3B6-0DDB2FCDCEA4}"/>
              </a:ext>
            </a:extLst>
          </p:cNvPr>
          <p:cNvSpPr/>
          <p:nvPr/>
        </p:nvSpPr>
        <p:spPr>
          <a:xfrm>
            <a:off x="0" y="0"/>
            <a:ext cx="12192000" cy="883618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2B7F5C-7E52-4144-8109-FAA3BD7AA776}"/>
              </a:ext>
            </a:extLst>
          </p:cNvPr>
          <p:cNvSpPr txBox="1"/>
          <p:nvPr/>
        </p:nvSpPr>
        <p:spPr>
          <a:xfrm>
            <a:off x="3890150" y="228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Question </a:t>
            </a:r>
            <a:r>
              <a:rPr lang="en-US" sz="4800" b="1" dirty="0" smtClean="0">
                <a:solidFill>
                  <a:schemeClr val="bg1"/>
                </a:solidFill>
                <a:latin typeface="Nunito Sans" panose="00000500000000000000" pitchFamily="2" charset="0"/>
              </a:rPr>
              <a:t>4</a:t>
            </a:r>
            <a:endParaRPr lang="en-US" sz="48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52" y="6099048"/>
            <a:ext cx="1989410" cy="42976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FAD326F-7428-498A-82D3-321753462543}"/>
              </a:ext>
            </a:extLst>
          </p:cNvPr>
          <p:cNvSpPr/>
          <p:nvPr/>
        </p:nvSpPr>
        <p:spPr>
          <a:xfrm>
            <a:off x="657998" y="3958793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E</a:t>
            </a:r>
            <a:r>
              <a:rPr lang="en-US" sz="2500" b="1" dirty="0" smtClean="0">
                <a:latin typeface="Nunito Sans" panose="00000500000000000000" pitchFamily="2" charset="0"/>
              </a:rPr>
              <a:t>)</a:t>
            </a:r>
            <a:endParaRPr lang="en-US" sz="2500" b="1" dirty="0">
              <a:latin typeface="Nunito Sans" panose="000005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5ABC10-15CF-488C-806F-94CE71FC878A}"/>
              </a:ext>
            </a:extLst>
          </p:cNvPr>
          <p:cNvSpPr/>
          <p:nvPr/>
        </p:nvSpPr>
        <p:spPr>
          <a:xfrm>
            <a:off x="1456098" y="3958793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Both (1) and (2) follow</a:t>
            </a:r>
            <a:endParaRPr lang="en-US" sz="2500" dirty="0">
              <a:latin typeface="Nunito Sa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45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5EFE211-1D0D-4979-87E6-8967C2913C04}"/>
              </a:ext>
            </a:extLst>
          </p:cNvPr>
          <p:cNvSpPr txBox="1"/>
          <p:nvPr/>
        </p:nvSpPr>
        <p:spPr>
          <a:xfrm>
            <a:off x="642479" y="1156906"/>
            <a:ext cx="10907041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500" b="1" dirty="0">
                <a:latin typeface="Nunito Sans" panose="00000500000000000000" pitchFamily="2" charset="0"/>
              </a:rPr>
              <a:t>Read the given statements and find which of the conclusions given below, follows them:</a:t>
            </a:r>
          </a:p>
          <a:p>
            <a:pPr algn="just"/>
            <a:r>
              <a:rPr lang="en-US" sz="2500" u="sng" dirty="0">
                <a:latin typeface="Nunito Sans" panose="00000500000000000000" pitchFamily="2" charset="0"/>
              </a:rPr>
              <a:t>Statements:</a:t>
            </a:r>
          </a:p>
          <a:p>
            <a:pPr algn="just"/>
            <a:r>
              <a:rPr lang="en-US" sz="2500" dirty="0">
                <a:latin typeface="Nunito Sans" panose="00000500000000000000" pitchFamily="2" charset="0"/>
              </a:rPr>
              <a:t>1. All windows are doors.</a:t>
            </a:r>
          </a:p>
          <a:p>
            <a:pPr algn="just"/>
            <a:r>
              <a:rPr lang="en-US" sz="2500" dirty="0">
                <a:latin typeface="Nunito Sans" panose="00000500000000000000" pitchFamily="2" charset="0"/>
              </a:rPr>
              <a:t>2. No door is a wall.</a:t>
            </a:r>
          </a:p>
          <a:p>
            <a:pPr algn="just"/>
            <a:endParaRPr lang="en-US" sz="2500" u="sng" dirty="0">
              <a:latin typeface="Nunito Sans" panose="00000500000000000000" pitchFamily="2" charset="0"/>
            </a:endParaRPr>
          </a:p>
          <a:p>
            <a:pPr algn="just"/>
            <a:r>
              <a:rPr lang="en-US" sz="2500" u="sng" dirty="0">
                <a:latin typeface="Nunito Sans" panose="00000500000000000000" pitchFamily="2" charset="0"/>
              </a:rPr>
              <a:t>Conclusions:</a:t>
            </a:r>
          </a:p>
          <a:p>
            <a:pPr algn="just"/>
            <a:r>
              <a:rPr lang="en-US" sz="2500" dirty="0">
                <a:latin typeface="Nunito Sans" panose="00000500000000000000" pitchFamily="2" charset="0"/>
              </a:rPr>
              <a:t>1. Some windows are walls.</a:t>
            </a:r>
          </a:p>
          <a:p>
            <a:pPr algn="just"/>
            <a:r>
              <a:rPr lang="en-US" sz="2500" dirty="0">
                <a:latin typeface="Nunito Sans" panose="00000500000000000000" pitchFamily="2" charset="0"/>
              </a:rPr>
              <a:t>2. No wall is a door.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5E04D4-0543-4484-B3B6-0DDB2FCDCEA4}"/>
              </a:ext>
            </a:extLst>
          </p:cNvPr>
          <p:cNvSpPr/>
          <p:nvPr/>
        </p:nvSpPr>
        <p:spPr>
          <a:xfrm>
            <a:off x="0" y="0"/>
            <a:ext cx="12192000" cy="883618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2B7F5C-7E52-4144-8109-FAA3BD7AA776}"/>
              </a:ext>
            </a:extLst>
          </p:cNvPr>
          <p:cNvSpPr txBox="1"/>
          <p:nvPr/>
        </p:nvSpPr>
        <p:spPr>
          <a:xfrm>
            <a:off x="3890150" y="228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Question </a:t>
            </a:r>
            <a:r>
              <a:rPr lang="en-US" sz="4800" b="1" dirty="0" smtClean="0">
                <a:solidFill>
                  <a:schemeClr val="bg1"/>
                </a:solidFill>
                <a:latin typeface="Nunito Sans" panose="00000500000000000000" pitchFamily="2" charset="0"/>
              </a:rPr>
              <a:t>5</a:t>
            </a:r>
            <a:endParaRPr lang="en-US" sz="48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52" y="6099048"/>
            <a:ext cx="1989410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4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5DD2504-B1FF-4F55-B4FA-4AEA19FF2DD8}"/>
              </a:ext>
            </a:extLst>
          </p:cNvPr>
          <p:cNvSpPr/>
          <p:nvPr/>
        </p:nvSpPr>
        <p:spPr>
          <a:xfrm>
            <a:off x="657998" y="1676400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A)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143B70-2774-4C1B-BA6C-0E2C89AD6E8B}"/>
              </a:ext>
            </a:extLst>
          </p:cNvPr>
          <p:cNvSpPr/>
          <p:nvPr/>
        </p:nvSpPr>
        <p:spPr>
          <a:xfrm>
            <a:off x="647791" y="2251160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B)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8CEF88-20C6-43F2-BCB5-DBF349A353D1}"/>
              </a:ext>
            </a:extLst>
          </p:cNvPr>
          <p:cNvSpPr/>
          <p:nvPr/>
        </p:nvSpPr>
        <p:spPr>
          <a:xfrm>
            <a:off x="657998" y="2825920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C)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AD326F-7428-498A-82D3-321753462543}"/>
              </a:ext>
            </a:extLst>
          </p:cNvPr>
          <p:cNvSpPr/>
          <p:nvPr/>
        </p:nvSpPr>
        <p:spPr>
          <a:xfrm>
            <a:off x="641928" y="3390129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D)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6C2E0D-93FB-4ADC-BC2B-83DFED946B7A}"/>
              </a:ext>
            </a:extLst>
          </p:cNvPr>
          <p:cNvSpPr/>
          <p:nvPr/>
        </p:nvSpPr>
        <p:spPr>
          <a:xfrm>
            <a:off x="1456098" y="1676400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Only (1) follows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2FDC11-1E2D-428B-8217-CF9104F9B6D7}"/>
              </a:ext>
            </a:extLst>
          </p:cNvPr>
          <p:cNvSpPr/>
          <p:nvPr/>
        </p:nvSpPr>
        <p:spPr>
          <a:xfrm>
            <a:off x="1445891" y="2251160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Only (2) follows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F40363-1296-4F6B-8656-D47D96B64330}"/>
              </a:ext>
            </a:extLst>
          </p:cNvPr>
          <p:cNvSpPr/>
          <p:nvPr/>
        </p:nvSpPr>
        <p:spPr>
          <a:xfrm>
            <a:off x="1456098" y="2825920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Either (1) or (2) follows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5ABC10-15CF-488C-806F-94CE71FC878A}"/>
              </a:ext>
            </a:extLst>
          </p:cNvPr>
          <p:cNvSpPr/>
          <p:nvPr/>
        </p:nvSpPr>
        <p:spPr>
          <a:xfrm>
            <a:off x="1440028" y="3390129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Neither (1) nor (2) follows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5E04D4-0543-4484-B3B6-0DDB2FCDCEA4}"/>
              </a:ext>
            </a:extLst>
          </p:cNvPr>
          <p:cNvSpPr/>
          <p:nvPr/>
        </p:nvSpPr>
        <p:spPr>
          <a:xfrm>
            <a:off x="0" y="0"/>
            <a:ext cx="12192000" cy="883618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2B7F5C-7E52-4144-8109-FAA3BD7AA776}"/>
              </a:ext>
            </a:extLst>
          </p:cNvPr>
          <p:cNvSpPr txBox="1"/>
          <p:nvPr/>
        </p:nvSpPr>
        <p:spPr>
          <a:xfrm>
            <a:off x="3890150" y="228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Question </a:t>
            </a:r>
            <a:r>
              <a:rPr lang="en-US" sz="4800" b="1" dirty="0" smtClean="0">
                <a:solidFill>
                  <a:schemeClr val="bg1"/>
                </a:solidFill>
                <a:latin typeface="Nunito Sans" panose="00000500000000000000" pitchFamily="2" charset="0"/>
              </a:rPr>
              <a:t>5</a:t>
            </a:r>
            <a:endParaRPr lang="en-US" sz="48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52" y="6099048"/>
            <a:ext cx="1989410" cy="42976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FAD326F-7428-498A-82D3-321753462543}"/>
              </a:ext>
            </a:extLst>
          </p:cNvPr>
          <p:cNvSpPr/>
          <p:nvPr/>
        </p:nvSpPr>
        <p:spPr>
          <a:xfrm>
            <a:off x="657998" y="3958793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E</a:t>
            </a:r>
            <a:r>
              <a:rPr lang="en-US" sz="2500" b="1" dirty="0" smtClean="0">
                <a:latin typeface="Nunito Sans" panose="00000500000000000000" pitchFamily="2" charset="0"/>
              </a:rPr>
              <a:t>)</a:t>
            </a:r>
            <a:endParaRPr lang="en-US" sz="2500" b="1" dirty="0">
              <a:latin typeface="Nunito Sans" panose="000005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5ABC10-15CF-488C-806F-94CE71FC878A}"/>
              </a:ext>
            </a:extLst>
          </p:cNvPr>
          <p:cNvSpPr/>
          <p:nvPr/>
        </p:nvSpPr>
        <p:spPr>
          <a:xfrm>
            <a:off x="1456098" y="3958793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Both (1) and (2) follow</a:t>
            </a:r>
            <a:endParaRPr lang="en-US" sz="2500" dirty="0">
              <a:latin typeface="Nunito Sa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26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5EFE211-1D0D-4979-87E6-8967C2913C04}"/>
              </a:ext>
            </a:extLst>
          </p:cNvPr>
          <p:cNvSpPr txBox="1"/>
          <p:nvPr/>
        </p:nvSpPr>
        <p:spPr>
          <a:xfrm>
            <a:off x="642479" y="1156906"/>
            <a:ext cx="10907041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500" b="1" dirty="0">
                <a:latin typeface="Nunito Sans" panose="00000500000000000000" pitchFamily="2" charset="0"/>
              </a:rPr>
              <a:t>Read the given statements and find which of the conclusions given below, follows them:</a:t>
            </a:r>
          </a:p>
          <a:p>
            <a:pPr algn="just"/>
            <a:r>
              <a:rPr lang="en-US" sz="2500" u="sng" dirty="0">
                <a:latin typeface="Nunito Sans" panose="00000500000000000000" pitchFamily="2" charset="0"/>
              </a:rPr>
              <a:t>Statements:</a:t>
            </a:r>
          </a:p>
          <a:p>
            <a:pPr algn="just"/>
            <a:r>
              <a:rPr lang="en-US" sz="2500" dirty="0">
                <a:latin typeface="Nunito Sans" panose="00000500000000000000" pitchFamily="2" charset="0"/>
              </a:rPr>
              <a:t>1. Some doctors are engineers.</a:t>
            </a:r>
          </a:p>
          <a:p>
            <a:pPr algn="just"/>
            <a:r>
              <a:rPr lang="en-US" sz="2500" dirty="0">
                <a:latin typeface="Nunito Sans" panose="00000500000000000000" pitchFamily="2" charset="0"/>
              </a:rPr>
              <a:t>2. All engineers are architects.</a:t>
            </a:r>
          </a:p>
          <a:p>
            <a:pPr algn="just"/>
            <a:endParaRPr lang="en-US" sz="2500" dirty="0">
              <a:latin typeface="Nunito Sans" panose="00000500000000000000" pitchFamily="2" charset="0"/>
            </a:endParaRPr>
          </a:p>
          <a:p>
            <a:pPr algn="just"/>
            <a:r>
              <a:rPr lang="en-US" sz="2500" u="sng" dirty="0">
                <a:latin typeface="Nunito Sans" panose="00000500000000000000" pitchFamily="2" charset="0"/>
              </a:rPr>
              <a:t>Conclusions:</a:t>
            </a:r>
          </a:p>
          <a:p>
            <a:pPr algn="just"/>
            <a:r>
              <a:rPr lang="en-US" sz="2500" dirty="0">
                <a:latin typeface="Nunito Sans" panose="00000500000000000000" pitchFamily="2" charset="0"/>
              </a:rPr>
              <a:t>1. Some doctors are architects.</a:t>
            </a:r>
          </a:p>
          <a:p>
            <a:pPr algn="just"/>
            <a:r>
              <a:rPr lang="en-US" sz="2500" dirty="0">
                <a:latin typeface="Nunito Sans" panose="00000500000000000000" pitchFamily="2" charset="0"/>
              </a:rPr>
              <a:t>2. No engineer is a doctor.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5E04D4-0543-4484-B3B6-0DDB2FCDCEA4}"/>
              </a:ext>
            </a:extLst>
          </p:cNvPr>
          <p:cNvSpPr/>
          <p:nvPr/>
        </p:nvSpPr>
        <p:spPr>
          <a:xfrm>
            <a:off x="0" y="0"/>
            <a:ext cx="12192000" cy="883618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2B7F5C-7E52-4144-8109-FAA3BD7AA776}"/>
              </a:ext>
            </a:extLst>
          </p:cNvPr>
          <p:cNvSpPr txBox="1"/>
          <p:nvPr/>
        </p:nvSpPr>
        <p:spPr>
          <a:xfrm>
            <a:off x="3890150" y="228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Question </a:t>
            </a:r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6</a:t>
            </a:r>
            <a:endParaRPr lang="en-US" sz="48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52" y="6099048"/>
            <a:ext cx="1989410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0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5DD2504-B1FF-4F55-B4FA-4AEA19FF2DD8}"/>
              </a:ext>
            </a:extLst>
          </p:cNvPr>
          <p:cNvSpPr/>
          <p:nvPr/>
        </p:nvSpPr>
        <p:spPr>
          <a:xfrm>
            <a:off x="657998" y="1676400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A)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143B70-2774-4C1B-BA6C-0E2C89AD6E8B}"/>
              </a:ext>
            </a:extLst>
          </p:cNvPr>
          <p:cNvSpPr/>
          <p:nvPr/>
        </p:nvSpPr>
        <p:spPr>
          <a:xfrm>
            <a:off x="647791" y="2251160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B)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8CEF88-20C6-43F2-BCB5-DBF349A353D1}"/>
              </a:ext>
            </a:extLst>
          </p:cNvPr>
          <p:cNvSpPr/>
          <p:nvPr/>
        </p:nvSpPr>
        <p:spPr>
          <a:xfrm>
            <a:off x="657998" y="2825920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C)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AD326F-7428-498A-82D3-321753462543}"/>
              </a:ext>
            </a:extLst>
          </p:cNvPr>
          <p:cNvSpPr/>
          <p:nvPr/>
        </p:nvSpPr>
        <p:spPr>
          <a:xfrm>
            <a:off x="641928" y="3390129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D)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6C2E0D-93FB-4ADC-BC2B-83DFED946B7A}"/>
              </a:ext>
            </a:extLst>
          </p:cNvPr>
          <p:cNvSpPr/>
          <p:nvPr/>
        </p:nvSpPr>
        <p:spPr>
          <a:xfrm>
            <a:off x="1456098" y="1676400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Only (1) follows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2FDC11-1E2D-428B-8217-CF9104F9B6D7}"/>
              </a:ext>
            </a:extLst>
          </p:cNvPr>
          <p:cNvSpPr/>
          <p:nvPr/>
        </p:nvSpPr>
        <p:spPr>
          <a:xfrm>
            <a:off x="1445891" y="2251160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Only (2) follows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F40363-1296-4F6B-8656-D47D96B64330}"/>
              </a:ext>
            </a:extLst>
          </p:cNvPr>
          <p:cNvSpPr/>
          <p:nvPr/>
        </p:nvSpPr>
        <p:spPr>
          <a:xfrm>
            <a:off x="1456098" y="2825920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Either (1) or (2) follows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5ABC10-15CF-488C-806F-94CE71FC878A}"/>
              </a:ext>
            </a:extLst>
          </p:cNvPr>
          <p:cNvSpPr/>
          <p:nvPr/>
        </p:nvSpPr>
        <p:spPr>
          <a:xfrm>
            <a:off x="1440028" y="3390129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Neither (1) nor (2) follows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5E04D4-0543-4484-B3B6-0DDB2FCDCEA4}"/>
              </a:ext>
            </a:extLst>
          </p:cNvPr>
          <p:cNvSpPr/>
          <p:nvPr/>
        </p:nvSpPr>
        <p:spPr>
          <a:xfrm>
            <a:off x="0" y="0"/>
            <a:ext cx="12192000" cy="883618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2B7F5C-7E52-4144-8109-FAA3BD7AA776}"/>
              </a:ext>
            </a:extLst>
          </p:cNvPr>
          <p:cNvSpPr txBox="1"/>
          <p:nvPr/>
        </p:nvSpPr>
        <p:spPr>
          <a:xfrm>
            <a:off x="3890150" y="228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Question </a:t>
            </a:r>
            <a:r>
              <a:rPr lang="en-US" sz="4800" b="1" dirty="0" smtClean="0">
                <a:solidFill>
                  <a:schemeClr val="bg1"/>
                </a:solidFill>
                <a:latin typeface="Nunito Sans" panose="00000500000000000000" pitchFamily="2" charset="0"/>
              </a:rPr>
              <a:t>6</a:t>
            </a:r>
            <a:endParaRPr lang="en-US" sz="48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52" y="6099048"/>
            <a:ext cx="1989410" cy="42976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FAD326F-7428-498A-82D3-321753462543}"/>
              </a:ext>
            </a:extLst>
          </p:cNvPr>
          <p:cNvSpPr/>
          <p:nvPr/>
        </p:nvSpPr>
        <p:spPr>
          <a:xfrm>
            <a:off x="657998" y="3958793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E</a:t>
            </a:r>
            <a:r>
              <a:rPr lang="en-US" sz="2500" b="1" dirty="0" smtClean="0">
                <a:latin typeface="Nunito Sans" panose="00000500000000000000" pitchFamily="2" charset="0"/>
              </a:rPr>
              <a:t>)</a:t>
            </a:r>
            <a:endParaRPr lang="en-US" sz="2500" b="1" dirty="0">
              <a:latin typeface="Nunito Sans" panose="000005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5ABC10-15CF-488C-806F-94CE71FC878A}"/>
              </a:ext>
            </a:extLst>
          </p:cNvPr>
          <p:cNvSpPr/>
          <p:nvPr/>
        </p:nvSpPr>
        <p:spPr>
          <a:xfrm>
            <a:off x="1456098" y="3958793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Both (1) and (2) follow</a:t>
            </a:r>
            <a:endParaRPr lang="en-US" sz="2500" dirty="0">
              <a:latin typeface="Nunito Sa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00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5EFE211-1D0D-4979-87E6-8967C2913C04}"/>
              </a:ext>
            </a:extLst>
          </p:cNvPr>
          <p:cNvSpPr txBox="1"/>
          <p:nvPr/>
        </p:nvSpPr>
        <p:spPr>
          <a:xfrm>
            <a:off x="642479" y="1156906"/>
            <a:ext cx="10907041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500" b="1" dirty="0">
                <a:latin typeface="Nunito Sans" panose="00000500000000000000" pitchFamily="2" charset="0"/>
              </a:rPr>
              <a:t>Read the given statements and find which of the conclusions given below, follows them:</a:t>
            </a:r>
          </a:p>
          <a:p>
            <a:pPr algn="just"/>
            <a:r>
              <a:rPr lang="en-US" sz="2500" u="sng" dirty="0">
                <a:latin typeface="Nunito Sans" panose="00000500000000000000" pitchFamily="2" charset="0"/>
              </a:rPr>
              <a:t>Statements:</a:t>
            </a:r>
          </a:p>
          <a:p>
            <a:pPr algn="just"/>
            <a:r>
              <a:rPr lang="en-US" sz="2500" dirty="0">
                <a:latin typeface="Nunito Sans" panose="00000500000000000000" pitchFamily="2" charset="0"/>
              </a:rPr>
              <a:t>1. Some pens are pencils.</a:t>
            </a:r>
          </a:p>
          <a:p>
            <a:pPr algn="just"/>
            <a:r>
              <a:rPr lang="en-US" sz="2500" dirty="0">
                <a:latin typeface="Nunito Sans" panose="00000500000000000000" pitchFamily="2" charset="0"/>
              </a:rPr>
              <a:t>2. All erasers are pencils.</a:t>
            </a:r>
          </a:p>
          <a:p>
            <a:pPr algn="just"/>
            <a:endParaRPr lang="en-US" sz="2500" dirty="0">
              <a:latin typeface="Nunito Sans" panose="00000500000000000000" pitchFamily="2" charset="0"/>
            </a:endParaRPr>
          </a:p>
          <a:p>
            <a:pPr algn="just"/>
            <a:r>
              <a:rPr lang="en-US" sz="2500" u="sng" dirty="0">
                <a:latin typeface="Nunito Sans" panose="00000500000000000000" pitchFamily="2" charset="0"/>
              </a:rPr>
              <a:t>Conclusions:</a:t>
            </a:r>
          </a:p>
          <a:p>
            <a:pPr algn="just"/>
            <a:r>
              <a:rPr lang="en-US" sz="2500" dirty="0">
                <a:latin typeface="Nunito Sans" panose="00000500000000000000" pitchFamily="2" charset="0"/>
              </a:rPr>
              <a:t>1. Some pencils are erasers.</a:t>
            </a:r>
          </a:p>
          <a:p>
            <a:pPr algn="just"/>
            <a:r>
              <a:rPr lang="en-US" sz="2500" dirty="0">
                <a:latin typeface="Nunito Sans" panose="00000500000000000000" pitchFamily="2" charset="0"/>
              </a:rPr>
              <a:t>2. Some pencils are pens.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5E04D4-0543-4484-B3B6-0DDB2FCDCEA4}"/>
              </a:ext>
            </a:extLst>
          </p:cNvPr>
          <p:cNvSpPr/>
          <p:nvPr/>
        </p:nvSpPr>
        <p:spPr>
          <a:xfrm>
            <a:off x="0" y="0"/>
            <a:ext cx="12192000" cy="883618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2B7F5C-7E52-4144-8109-FAA3BD7AA776}"/>
              </a:ext>
            </a:extLst>
          </p:cNvPr>
          <p:cNvSpPr txBox="1"/>
          <p:nvPr/>
        </p:nvSpPr>
        <p:spPr>
          <a:xfrm>
            <a:off x="3890150" y="228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Question </a:t>
            </a:r>
            <a:r>
              <a:rPr lang="en-US" sz="4800" b="1" dirty="0" smtClean="0">
                <a:solidFill>
                  <a:schemeClr val="bg1"/>
                </a:solidFill>
                <a:latin typeface="Nunito Sans" panose="00000500000000000000" pitchFamily="2" charset="0"/>
              </a:rPr>
              <a:t>7</a:t>
            </a:r>
            <a:endParaRPr lang="en-US" sz="48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52" y="6099048"/>
            <a:ext cx="1989410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8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5DD2504-B1FF-4F55-B4FA-4AEA19FF2DD8}"/>
              </a:ext>
            </a:extLst>
          </p:cNvPr>
          <p:cNvSpPr/>
          <p:nvPr/>
        </p:nvSpPr>
        <p:spPr>
          <a:xfrm>
            <a:off x="657998" y="1676400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A)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143B70-2774-4C1B-BA6C-0E2C89AD6E8B}"/>
              </a:ext>
            </a:extLst>
          </p:cNvPr>
          <p:cNvSpPr/>
          <p:nvPr/>
        </p:nvSpPr>
        <p:spPr>
          <a:xfrm>
            <a:off x="647791" y="2251160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B)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8CEF88-20C6-43F2-BCB5-DBF349A353D1}"/>
              </a:ext>
            </a:extLst>
          </p:cNvPr>
          <p:cNvSpPr/>
          <p:nvPr/>
        </p:nvSpPr>
        <p:spPr>
          <a:xfrm>
            <a:off x="657998" y="2825920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C)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AD326F-7428-498A-82D3-321753462543}"/>
              </a:ext>
            </a:extLst>
          </p:cNvPr>
          <p:cNvSpPr/>
          <p:nvPr/>
        </p:nvSpPr>
        <p:spPr>
          <a:xfrm>
            <a:off x="641928" y="3390129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D)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6C2E0D-93FB-4ADC-BC2B-83DFED946B7A}"/>
              </a:ext>
            </a:extLst>
          </p:cNvPr>
          <p:cNvSpPr/>
          <p:nvPr/>
        </p:nvSpPr>
        <p:spPr>
          <a:xfrm>
            <a:off x="1456098" y="1676400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Only (1) follows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2FDC11-1E2D-428B-8217-CF9104F9B6D7}"/>
              </a:ext>
            </a:extLst>
          </p:cNvPr>
          <p:cNvSpPr/>
          <p:nvPr/>
        </p:nvSpPr>
        <p:spPr>
          <a:xfrm>
            <a:off x="1445891" y="2251160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Only (2) follows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F40363-1296-4F6B-8656-D47D96B64330}"/>
              </a:ext>
            </a:extLst>
          </p:cNvPr>
          <p:cNvSpPr/>
          <p:nvPr/>
        </p:nvSpPr>
        <p:spPr>
          <a:xfrm>
            <a:off x="1456098" y="2825920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Either (1) or (2) follows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5ABC10-15CF-488C-806F-94CE71FC878A}"/>
              </a:ext>
            </a:extLst>
          </p:cNvPr>
          <p:cNvSpPr/>
          <p:nvPr/>
        </p:nvSpPr>
        <p:spPr>
          <a:xfrm>
            <a:off x="1440028" y="3390129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Neither (1) nor (2) follows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5E04D4-0543-4484-B3B6-0DDB2FCDCEA4}"/>
              </a:ext>
            </a:extLst>
          </p:cNvPr>
          <p:cNvSpPr/>
          <p:nvPr/>
        </p:nvSpPr>
        <p:spPr>
          <a:xfrm>
            <a:off x="0" y="0"/>
            <a:ext cx="12192000" cy="883618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2B7F5C-7E52-4144-8109-FAA3BD7AA776}"/>
              </a:ext>
            </a:extLst>
          </p:cNvPr>
          <p:cNvSpPr txBox="1"/>
          <p:nvPr/>
        </p:nvSpPr>
        <p:spPr>
          <a:xfrm>
            <a:off x="3890150" y="228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Question </a:t>
            </a:r>
            <a:r>
              <a:rPr lang="en-US" sz="4800" b="1" dirty="0" smtClean="0">
                <a:solidFill>
                  <a:schemeClr val="bg1"/>
                </a:solidFill>
                <a:latin typeface="Nunito Sans" panose="00000500000000000000" pitchFamily="2" charset="0"/>
              </a:rPr>
              <a:t>7</a:t>
            </a:r>
            <a:endParaRPr lang="en-US" sz="48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52" y="6099048"/>
            <a:ext cx="1989410" cy="42976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FAD326F-7428-498A-82D3-321753462543}"/>
              </a:ext>
            </a:extLst>
          </p:cNvPr>
          <p:cNvSpPr/>
          <p:nvPr/>
        </p:nvSpPr>
        <p:spPr>
          <a:xfrm>
            <a:off x="657998" y="3958793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E</a:t>
            </a:r>
            <a:r>
              <a:rPr lang="en-US" sz="2500" b="1" dirty="0" smtClean="0">
                <a:latin typeface="Nunito Sans" panose="00000500000000000000" pitchFamily="2" charset="0"/>
              </a:rPr>
              <a:t>)</a:t>
            </a:r>
            <a:endParaRPr lang="en-US" sz="2500" b="1" dirty="0">
              <a:latin typeface="Nunito Sans" panose="000005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5ABC10-15CF-488C-806F-94CE71FC878A}"/>
              </a:ext>
            </a:extLst>
          </p:cNvPr>
          <p:cNvSpPr/>
          <p:nvPr/>
        </p:nvSpPr>
        <p:spPr>
          <a:xfrm>
            <a:off x="1456098" y="3958793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Both (1) and (2) follow</a:t>
            </a:r>
            <a:endParaRPr lang="en-US" sz="2500" dirty="0">
              <a:latin typeface="Nunito Sa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73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Here is where the title goes. Sometimes it could be two lines too"/>
          <p:cNvSpPr txBox="1"/>
          <p:nvPr/>
        </p:nvSpPr>
        <p:spPr>
          <a:xfrm>
            <a:off x="2228195" y="1789871"/>
            <a:ext cx="8458198" cy="746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6789" tIns="26789" rIns="26789" bIns="26789">
            <a:spAutoFit/>
          </a:bodyPr>
          <a:lstStyle>
            <a:lvl1pPr>
              <a:defRPr sz="9600">
                <a:solidFill>
                  <a:srgbClr val="000000"/>
                </a:solidFill>
              </a:defRPr>
            </a:lvl1pPr>
          </a:lstStyle>
          <a:p>
            <a:r>
              <a:rPr lang="en-US" sz="4500" b="1" dirty="0">
                <a:solidFill>
                  <a:schemeClr val="bg1"/>
                </a:solidFill>
                <a:latin typeface="Nunito Sans" panose="00000500000000000000" pitchFamily="2" charset="0"/>
              </a:rPr>
              <a:t>Topic/Course</a:t>
            </a:r>
            <a:endParaRPr sz="45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sp>
        <p:nvSpPr>
          <p:cNvPr id="12" name="Here is where the title goes. Sometimes it could be two lines too">
            <a:extLst>
              <a:ext uri="{FF2B5EF4-FFF2-40B4-BE49-F238E27FC236}">
                <a16:creationId xmlns:a16="http://schemas.microsoft.com/office/drawing/2014/main" id="{B5763151-1884-4565-B779-CF2D697C82C8}"/>
              </a:ext>
            </a:extLst>
          </p:cNvPr>
          <p:cNvSpPr txBox="1"/>
          <p:nvPr/>
        </p:nvSpPr>
        <p:spPr>
          <a:xfrm>
            <a:off x="2228196" y="2514600"/>
            <a:ext cx="6745013" cy="284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6789" tIns="26789" rIns="26789" bIns="26789">
            <a:spAutoFit/>
          </a:bodyPr>
          <a:lstStyle>
            <a:lvl1pPr>
              <a:defRPr sz="9600">
                <a:solidFill>
                  <a:srgbClr val="000000"/>
                </a:solidFill>
              </a:defRPr>
            </a:lvl1pPr>
          </a:lstStyle>
          <a:p>
            <a:r>
              <a:rPr lang="en-US" sz="1500" b="1" dirty="0">
                <a:solidFill>
                  <a:schemeClr val="bg1"/>
                </a:solidFill>
                <a:latin typeface="Nunito Sans" panose="00000500000000000000" pitchFamily="2" charset="0"/>
              </a:rPr>
              <a:t>Sub-Topic (Example: name of college)</a:t>
            </a:r>
            <a:endParaRPr sz="15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4BA18A-B0F2-4D62-9B28-7B486D4C70CF}"/>
              </a:ext>
            </a:extLst>
          </p:cNvPr>
          <p:cNvSpPr txBox="1"/>
          <p:nvPr/>
        </p:nvSpPr>
        <p:spPr>
          <a:xfrm>
            <a:off x="1015554" y="1740939"/>
            <a:ext cx="101608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Nunito Sans SemiBold" panose="00000700000000000000" pitchFamily="2" charset="0"/>
              </a:rPr>
              <a:t>VIT</a:t>
            </a:r>
            <a:endParaRPr lang="en-US" sz="6000" dirty="0">
              <a:latin typeface="Nunito Sans SemiBold" panose="000007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037F44-B579-465E-912D-7578628D7D24}"/>
              </a:ext>
            </a:extLst>
          </p:cNvPr>
          <p:cNvSpPr/>
          <p:nvPr/>
        </p:nvSpPr>
        <p:spPr>
          <a:xfrm>
            <a:off x="1110149" y="1640233"/>
            <a:ext cx="794852" cy="57773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52" y="6099048"/>
            <a:ext cx="1993392" cy="43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4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5EFE211-1D0D-4979-87E6-8967C2913C04}"/>
              </a:ext>
            </a:extLst>
          </p:cNvPr>
          <p:cNvSpPr txBox="1"/>
          <p:nvPr/>
        </p:nvSpPr>
        <p:spPr>
          <a:xfrm>
            <a:off x="642479" y="1156906"/>
            <a:ext cx="10907041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500" b="1" dirty="0">
                <a:latin typeface="Nunito Sans" panose="00000500000000000000" pitchFamily="2" charset="0"/>
              </a:rPr>
              <a:t>Read the given statements and find which of the conclusions given below, follows them:</a:t>
            </a:r>
          </a:p>
          <a:p>
            <a:pPr algn="just"/>
            <a:r>
              <a:rPr lang="en-US" sz="2500" u="sng" dirty="0">
                <a:latin typeface="Nunito Sans" panose="00000500000000000000" pitchFamily="2" charset="0"/>
              </a:rPr>
              <a:t>Statements:</a:t>
            </a:r>
          </a:p>
          <a:p>
            <a:pPr algn="just"/>
            <a:r>
              <a:rPr lang="en-US" sz="2500" dirty="0">
                <a:latin typeface="Nunito Sans" panose="00000500000000000000" pitchFamily="2" charset="0"/>
              </a:rPr>
              <a:t>1. All taxis are cars.</a:t>
            </a:r>
          </a:p>
          <a:p>
            <a:pPr algn="just"/>
            <a:r>
              <a:rPr lang="en-US" sz="2500" dirty="0">
                <a:latin typeface="Nunito Sans" panose="00000500000000000000" pitchFamily="2" charset="0"/>
              </a:rPr>
              <a:t>2. All cars are vehicles.</a:t>
            </a:r>
          </a:p>
          <a:p>
            <a:pPr algn="just"/>
            <a:endParaRPr lang="en-US" sz="2500" dirty="0">
              <a:latin typeface="Nunito Sans" panose="00000500000000000000" pitchFamily="2" charset="0"/>
            </a:endParaRPr>
          </a:p>
          <a:p>
            <a:pPr algn="just"/>
            <a:r>
              <a:rPr lang="en-US" sz="2500" u="sng" dirty="0">
                <a:latin typeface="Nunito Sans" panose="00000500000000000000" pitchFamily="2" charset="0"/>
              </a:rPr>
              <a:t>Conclusions:</a:t>
            </a:r>
          </a:p>
          <a:p>
            <a:pPr algn="just"/>
            <a:r>
              <a:rPr lang="en-US" sz="2500" dirty="0">
                <a:latin typeface="Nunito Sans" panose="00000500000000000000" pitchFamily="2" charset="0"/>
              </a:rPr>
              <a:t>1. No vehicle is a taxi.</a:t>
            </a:r>
          </a:p>
          <a:p>
            <a:pPr algn="just"/>
            <a:r>
              <a:rPr lang="en-US" sz="2500" dirty="0">
                <a:latin typeface="Nunito Sans" panose="00000500000000000000" pitchFamily="2" charset="0"/>
              </a:rPr>
              <a:t>2. No car is a taxi.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5E04D4-0543-4484-B3B6-0DDB2FCDCEA4}"/>
              </a:ext>
            </a:extLst>
          </p:cNvPr>
          <p:cNvSpPr/>
          <p:nvPr/>
        </p:nvSpPr>
        <p:spPr>
          <a:xfrm>
            <a:off x="0" y="0"/>
            <a:ext cx="12192000" cy="883618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2B7F5C-7E52-4144-8109-FAA3BD7AA776}"/>
              </a:ext>
            </a:extLst>
          </p:cNvPr>
          <p:cNvSpPr txBox="1"/>
          <p:nvPr/>
        </p:nvSpPr>
        <p:spPr>
          <a:xfrm>
            <a:off x="3890150" y="228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Question </a:t>
            </a:r>
            <a:r>
              <a:rPr lang="en-US" sz="4800" b="1" dirty="0" smtClean="0">
                <a:solidFill>
                  <a:schemeClr val="bg1"/>
                </a:solidFill>
                <a:latin typeface="Nunito Sans" panose="00000500000000000000" pitchFamily="2" charset="0"/>
              </a:rPr>
              <a:t>8</a:t>
            </a:r>
            <a:endParaRPr lang="en-US" sz="48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52" y="6099048"/>
            <a:ext cx="1989410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11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5DD2504-B1FF-4F55-B4FA-4AEA19FF2DD8}"/>
              </a:ext>
            </a:extLst>
          </p:cNvPr>
          <p:cNvSpPr/>
          <p:nvPr/>
        </p:nvSpPr>
        <p:spPr>
          <a:xfrm>
            <a:off x="657998" y="1676400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A)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143B70-2774-4C1B-BA6C-0E2C89AD6E8B}"/>
              </a:ext>
            </a:extLst>
          </p:cNvPr>
          <p:cNvSpPr/>
          <p:nvPr/>
        </p:nvSpPr>
        <p:spPr>
          <a:xfrm>
            <a:off x="647791" y="2251160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B)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8CEF88-20C6-43F2-BCB5-DBF349A353D1}"/>
              </a:ext>
            </a:extLst>
          </p:cNvPr>
          <p:cNvSpPr/>
          <p:nvPr/>
        </p:nvSpPr>
        <p:spPr>
          <a:xfrm>
            <a:off x="657998" y="2825920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C)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AD326F-7428-498A-82D3-321753462543}"/>
              </a:ext>
            </a:extLst>
          </p:cNvPr>
          <p:cNvSpPr/>
          <p:nvPr/>
        </p:nvSpPr>
        <p:spPr>
          <a:xfrm>
            <a:off x="641928" y="3390129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D)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6C2E0D-93FB-4ADC-BC2B-83DFED946B7A}"/>
              </a:ext>
            </a:extLst>
          </p:cNvPr>
          <p:cNvSpPr/>
          <p:nvPr/>
        </p:nvSpPr>
        <p:spPr>
          <a:xfrm>
            <a:off x="1456098" y="1676400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Only (1) follows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2FDC11-1E2D-428B-8217-CF9104F9B6D7}"/>
              </a:ext>
            </a:extLst>
          </p:cNvPr>
          <p:cNvSpPr/>
          <p:nvPr/>
        </p:nvSpPr>
        <p:spPr>
          <a:xfrm>
            <a:off x="1445891" y="2251160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Only (2) follows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F40363-1296-4F6B-8656-D47D96B64330}"/>
              </a:ext>
            </a:extLst>
          </p:cNvPr>
          <p:cNvSpPr/>
          <p:nvPr/>
        </p:nvSpPr>
        <p:spPr>
          <a:xfrm>
            <a:off x="1456098" y="2825920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Either (1) or (2) follows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5ABC10-15CF-488C-806F-94CE71FC878A}"/>
              </a:ext>
            </a:extLst>
          </p:cNvPr>
          <p:cNvSpPr/>
          <p:nvPr/>
        </p:nvSpPr>
        <p:spPr>
          <a:xfrm>
            <a:off x="1440028" y="3390129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Neither (1) nor (2) follows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5E04D4-0543-4484-B3B6-0DDB2FCDCEA4}"/>
              </a:ext>
            </a:extLst>
          </p:cNvPr>
          <p:cNvSpPr/>
          <p:nvPr/>
        </p:nvSpPr>
        <p:spPr>
          <a:xfrm>
            <a:off x="0" y="0"/>
            <a:ext cx="12192000" cy="883618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2B7F5C-7E52-4144-8109-FAA3BD7AA776}"/>
              </a:ext>
            </a:extLst>
          </p:cNvPr>
          <p:cNvSpPr txBox="1"/>
          <p:nvPr/>
        </p:nvSpPr>
        <p:spPr>
          <a:xfrm>
            <a:off x="3890150" y="228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Question </a:t>
            </a:r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8</a:t>
            </a:r>
            <a:endParaRPr lang="en-US" sz="48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52" y="6099048"/>
            <a:ext cx="1989410" cy="42976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FAD326F-7428-498A-82D3-321753462543}"/>
              </a:ext>
            </a:extLst>
          </p:cNvPr>
          <p:cNvSpPr/>
          <p:nvPr/>
        </p:nvSpPr>
        <p:spPr>
          <a:xfrm>
            <a:off x="657998" y="3958793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E</a:t>
            </a:r>
            <a:r>
              <a:rPr lang="en-US" sz="2500" b="1" dirty="0" smtClean="0">
                <a:latin typeface="Nunito Sans" panose="00000500000000000000" pitchFamily="2" charset="0"/>
              </a:rPr>
              <a:t>)</a:t>
            </a:r>
            <a:endParaRPr lang="en-US" sz="2500" b="1" dirty="0">
              <a:latin typeface="Nunito Sans" panose="000005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5ABC10-15CF-488C-806F-94CE71FC878A}"/>
              </a:ext>
            </a:extLst>
          </p:cNvPr>
          <p:cNvSpPr/>
          <p:nvPr/>
        </p:nvSpPr>
        <p:spPr>
          <a:xfrm>
            <a:off x="1456098" y="3958793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Both (1) and (2) follow</a:t>
            </a:r>
            <a:endParaRPr lang="en-US" sz="2500" dirty="0">
              <a:latin typeface="Nunito Sa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09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5EFE211-1D0D-4979-87E6-8967C2913C04}"/>
              </a:ext>
            </a:extLst>
          </p:cNvPr>
          <p:cNvSpPr txBox="1"/>
          <p:nvPr/>
        </p:nvSpPr>
        <p:spPr>
          <a:xfrm>
            <a:off x="642479" y="1156906"/>
            <a:ext cx="10907041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500" b="1" dirty="0">
                <a:latin typeface="Nunito Sans" panose="00000500000000000000" pitchFamily="2" charset="0"/>
              </a:rPr>
              <a:t>Read the given statements and find which of the conclusions given below, follows them:</a:t>
            </a:r>
          </a:p>
          <a:p>
            <a:pPr algn="just"/>
            <a:r>
              <a:rPr lang="en-US" sz="2500" u="sng" dirty="0">
                <a:latin typeface="Nunito Sans" panose="00000500000000000000" pitchFamily="2" charset="0"/>
              </a:rPr>
              <a:t>Statements:</a:t>
            </a:r>
          </a:p>
          <a:p>
            <a:pPr algn="just"/>
            <a:r>
              <a:rPr lang="en-US" sz="2500" dirty="0">
                <a:latin typeface="Nunito Sans" panose="00000500000000000000" pitchFamily="2" charset="0"/>
              </a:rPr>
              <a:t>1. No milk is a coffee.</a:t>
            </a:r>
          </a:p>
          <a:p>
            <a:pPr algn="just"/>
            <a:r>
              <a:rPr lang="en-US" sz="2500" dirty="0">
                <a:latin typeface="Nunito Sans" panose="00000500000000000000" pitchFamily="2" charset="0"/>
              </a:rPr>
              <a:t>2. All </a:t>
            </a:r>
            <a:r>
              <a:rPr lang="en-US" sz="2500" dirty="0" err="1">
                <a:latin typeface="Nunito Sans" panose="00000500000000000000" pitchFamily="2" charset="0"/>
              </a:rPr>
              <a:t>savouries</a:t>
            </a:r>
            <a:r>
              <a:rPr lang="en-US" sz="2500" dirty="0">
                <a:latin typeface="Nunito Sans" panose="00000500000000000000" pitchFamily="2" charset="0"/>
              </a:rPr>
              <a:t> are coffees.</a:t>
            </a:r>
          </a:p>
          <a:p>
            <a:pPr algn="just"/>
            <a:endParaRPr lang="en-US" sz="2500" dirty="0">
              <a:latin typeface="Nunito Sans" panose="00000500000000000000" pitchFamily="2" charset="0"/>
            </a:endParaRPr>
          </a:p>
          <a:p>
            <a:pPr algn="just"/>
            <a:r>
              <a:rPr lang="en-US" sz="2500" u="sng" dirty="0">
                <a:latin typeface="Nunito Sans" panose="00000500000000000000" pitchFamily="2" charset="0"/>
              </a:rPr>
              <a:t>Conclusions:</a:t>
            </a:r>
          </a:p>
          <a:p>
            <a:pPr algn="just"/>
            <a:r>
              <a:rPr lang="en-US" sz="2500" dirty="0">
                <a:latin typeface="Nunito Sans" panose="00000500000000000000" pitchFamily="2" charset="0"/>
              </a:rPr>
              <a:t>1. No milk is a </a:t>
            </a:r>
            <a:r>
              <a:rPr lang="en-US" sz="2500" dirty="0" err="1">
                <a:latin typeface="Nunito Sans" panose="00000500000000000000" pitchFamily="2" charset="0"/>
              </a:rPr>
              <a:t>savoury</a:t>
            </a:r>
            <a:r>
              <a:rPr lang="en-US" sz="2500" dirty="0">
                <a:latin typeface="Nunito Sans" panose="00000500000000000000" pitchFamily="2" charset="0"/>
              </a:rPr>
              <a:t>.</a:t>
            </a:r>
          </a:p>
          <a:p>
            <a:pPr algn="just"/>
            <a:r>
              <a:rPr lang="en-US" sz="2500" dirty="0">
                <a:latin typeface="Nunito Sans" panose="00000500000000000000" pitchFamily="2" charset="0"/>
              </a:rPr>
              <a:t>2. Some milks are </a:t>
            </a:r>
            <a:r>
              <a:rPr lang="en-US" sz="2500" dirty="0" err="1">
                <a:latin typeface="Nunito Sans" panose="00000500000000000000" pitchFamily="2" charset="0"/>
              </a:rPr>
              <a:t>savouries</a:t>
            </a:r>
            <a:r>
              <a:rPr lang="en-US" sz="2500" dirty="0">
                <a:latin typeface="Nunito Sans" panose="00000500000000000000" pitchFamily="2" charset="0"/>
              </a:rPr>
              <a:t>.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5E04D4-0543-4484-B3B6-0DDB2FCDCEA4}"/>
              </a:ext>
            </a:extLst>
          </p:cNvPr>
          <p:cNvSpPr/>
          <p:nvPr/>
        </p:nvSpPr>
        <p:spPr>
          <a:xfrm>
            <a:off x="0" y="0"/>
            <a:ext cx="12192000" cy="883618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2B7F5C-7E52-4144-8109-FAA3BD7AA776}"/>
              </a:ext>
            </a:extLst>
          </p:cNvPr>
          <p:cNvSpPr txBox="1"/>
          <p:nvPr/>
        </p:nvSpPr>
        <p:spPr>
          <a:xfrm>
            <a:off x="3890150" y="228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Question </a:t>
            </a:r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9</a:t>
            </a:r>
            <a:endParaRPr lang="en-US" sz="48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52" y="6099048"/>
            <a:ext cx="1989410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10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5DD2504-B1FF-4F55-B4FA-4AEA19FF2DD8}"/>
              </a:ext>
            </a:extLst>
          </p:cNvPr>
          <p:cNvSpPr/>
          <p:nvPr/>
        </p:nvSpPr>
        <p:spPr>
          <a:xfrm>
            <a:off x="657998" y="1676400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A)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143B70-2774-4C1B-BA6C-0E2C89AD6E8B}"/>
              </a:ext>
            </a:extLst>
          </p:cNvPr>
          <p:cNvSpPr/>
          <p:nvPr/>
        </p:nvSpPr>
        <p:spPr>
          <a:xfrm>
            <a:off x="647791" y="2251160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B)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8CEF88-20C6-43F2-BCB5-DBF349A353D1}"/>
              </a:ext>
            </a:extLst>
          </p:cNvPr>
          <p:cNvSpPr/>
          <p:nvPr/>
        </p:nvSpPr>
        <p:spPr>
          <a:xfrm>
            <a:off x="657998" y="2825920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C)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AD326F-7428-498A-82D3-321753462543}"/>
              </a:ext>
            </a:extLst>
          </p:cNvPr>
          <p:cNvSpPr/>
          <p:nvPr/>
        </p:nvSpPr>
        <p:spPr>
          <a:xfrm>
            <a:off x="641928" y="3390129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D)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6C2E0D-93FB-4ADC-BC2B-83DFED946B7A}"/>
              </a:ext>
            </a:extLst>
          </p:cNvPr>
          <p:cNvSpPr/>
          <p:nvPr/>
        </p:nvSpPr>
        <p:spPr>
          <a:xfrm>
            <a:off x="1456098" y="1676400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Only (1) follows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2FDC11-1E2D-428B-8217-CF9104F9B6D7}"/>
              </a:ext>
            </a:extLst>
          </p:cNvPr>
          <p:cNvSpPr/>
          <p:nvPr/>
        </p:nvSpPr>
        <p:spPr>
          <a:xfrm>
            <a:off x="1445891" y="2251160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Only (2) follows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F40363-1296-4F6B-8656-D47D96B64330}"/>
              </a:ext>
            </a:extLst>
          </p:cNvPr>
          <p:cNvSpPr/>
          <p:nvPr/>
        </p:nvSpPr>
        <p:spPr>
          <a:xfrm>
            <a:off x="1456098" y="2825920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Either (1) or (2) follows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5ABC10-15CF-488C-806F-94CE71FC878A}"/>
              </a:ext>
            </a:extLst>
          </p:cNvPr>
          <p:cNvSpPr/>
          <p:nvPr/>
        </p:nvSpPr>
        <p:spPr>
          <a:xfrm>
            <a:off x="1440028" y="3390129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Neither (1) nor (2) follows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5E04D4-0543-4484-B3B6-0DDB2FCDCEA4}"/>
              </a:ext>
            </a:extLst>
          </p:cNvPr>
          <p:cNvSpPr/>
          <p:nvPr/>
        </p:nvSpPr>
        <p:spPr>
          <a:xfrm>
            <a:off x="0" y="0"/>
            <a:ext cx="12192000" cy="883618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2B7F5C-7E52-4144-8109-FAA3BD7AA776}"/>
              </a:ext>
            </a:extLst>
          </p:cNvPr>
          <p:cNvSpPr txBox="1"/>
          <p:nvPr/>
        </p:nvSpPr>
        <p:spPr>
          <a:xfrm>
            <a:off x="3890150" y="228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Question </a:t>
            </a:r>
            <a:r>
              <a:rPr lang="en-US" sz="4800" b="1" dirty="0" smtClean="0">
                <a:solidFill>
                  <a:schemeClr val="bg1"/>
                </a:solidFill>
                <a:latin typeface="Nunito Sans" panose="00000500000000000000" pitchFamily="2" charset="0"/>
              </a:rPr>
              <a:t>9</a:t>
            </a:r>
            <a:endParaRPr lang="en-US" sz="48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52" y="6099048"/>
            <a:ext cx="1989410" cy="42976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FAD326F-7428-498A-82D3-321753462543}"/>
              </a:ext>
            </a:extLst>
          </p:cNvPr>
          <p:cNvSpPr/>
          <p:nvPr/>
        </p:nvSpPr>
        <p:spPr>
          <a:xfrm>
            <a:off x="657998" y="3958793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E</a:t>
            </a:r>
            <a:r>
              <a:rPr lang="en-US" sz="2500" b="1" dirty="0" smtClean="0">
                <a:latin typeface="Nunito Sans" panose="00000500000000000000" pitchFamily="2" charset="0"/>
              </a:rPr>
              <a:t>)</a:t>
            </a:r>
            <a:endParaRPr lang="en-US" sz="2500" b="1" dirty="0">
              <a:latin typeface="Nunito Sans" panose="000005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5ABC10-15CF-488C-806F-94CE71FC878A}"/>
              </a:ext>
            </a:extLst>
          </p:cNvPr>
          <p:cNvSpPr/>
          <p:nvPr/>
        </p:nvSpPr>
        <p:spPr>
          <a:xfrm>
            <a:off x="1456098" y="3958793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Both (1) and (2) follow</a:t>
            </a:r>
            <a:endParaRPr lang="en-US" sz="2500" dirty="0">
              <a:latin typeface="Nunito Sa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20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5EFE211-1D0D-4979-87E6-8967C2913C04}"/>
              </a:ext>
            </a:extLst>
          </p:cNvPr>
          <p:cNvSpPr txBox="1"/>
          <p:nvPr/>
        </p:nvSpPr>
        <p:spPr>
          <a:xfrm>
            <a:off x="642479" y="1156906"/>
            <a:ext cx="10907041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500" b="1" dirty="0">
                <a:latin typeface="Nunito Sans" panose="00000500000000000000" pitchFamily="2" charset="0"/>
              </a:rPr>
              <a:t>Read the given statements and find which of the conclusions given below, follows them:</a:t>
            </a:r>
          </a:p>
          <a:p>
            <a:pPr algn="just"/>
            <a:r>
              <a:rPr lang="en-US" sz="2500" u="sng" dirty="0">
                <a:latin typeface="Nunito Sans" panose="00000500000000000000" pitchFamily="2" charset="0"/>
              </a:rPr>
              <a:t>Statements:</a:t>
            </a:r>
          </a:p>
          <a:p>
            <a:pPr algn="just"/>
            <a:r>
              <a:rPr lang="en-US" sz="2500" dirty="0">
                <a:latin typeface="Nunito Sans" panose="00000500000000000000" pitchFamily="2" charset="0"/>
              </a:rPr>
              <a:t>1. Some watches are dogs.</a:t>
            </a:r>
          </a:p>
          <a:p>
            <a:pPr algn="just"/>
            <a:r>
              <a:rPr lang="en-US" sz="2500" dirty="0">
                <a:latin typeface="Nunito Sans" panose="00000500000000000000" pitchFamily="2" charset="0"/>
              </a:rPr>
              <a:t>2. Some dogs are cats.</a:t>
            </a:r>
          </a:p>
          <a:p>
            <a:pPr algn="just"/>
            <a:endParaRPr lang="en-US" sz="2500" dirty="0">
              <a:latin typeface="Nunito Sans" panose="00000500000000000000" pitchFamily="2" charset="0"/>
            </a:endParaRPr>
          </a:p>
          <a:p>
            <a:pPr algn="just"/>
            <a:r>
              <a:rPr lang="en-US" sz="2500" u="sng" dirty="0">
                <a:latin typeface="Nunito Sans" panose="00000500000000000000" pitchFamily="2" charset="0"/>
              </a:rPr>
              <a:t>Conclusions:</a:t>
            </a:r>
          </a:p>
          <a:p>
            <a:pPr algn="just"/>
            <a:r>
              <a:rPr lang="en-US" sz="2500" dirty="0">
                <a:latin typeface="Nunito Sans" panose="00000500000000000000" pitchFamily="2" charset="0"/>
              </a:rPr>
              <a:t>1. Some watches are cats.</a:t>
            </a:r>
          </a:p>
          <a:p>
            <a:pPr algn="just"/>
            <a:r>
              <a:rPr lang="en-US" sz="2500" dirty="0">
                <a:latin typeface="Nunito Sans" panose="00000500000000000000" pitchFamily="2" charset="0"/>
              </a:rPr>
              <a:t>2. No cat is a dog.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5E04D4-0543-4484-B3B6-0DDB2FCDCEA4}"/>
              </a:ext>
            </a:extLst>
          </p:cNvPr>
          <p:cNvSpPr/>
          <p:nvPr/>
        </p:nvSpPr>
        <p:spPr>
          <a:xfrm>
            <a:off x="0" y="0"/>
            <a:ext cx="12192000" cy="883618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2B7F5C-7E52-4144-8109-FAA3BD7AA776}"/>
              </a:ext>
            </a:extLst>
          </p:cNvPr>
          <p:cNvSpPr txBox="1"/>
          <p:nvPr/>
        </p:nvSpPr>
        <p:spPr>
          <a:xfrm>
            <a:off x="3890150" y="228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Question </a:t>
            </a:r>
            <a:r>
              <a:rPr lang="en-US" sz="4800" b="1" dirty="0" smtClean="0">
                <a:solidFill>
                  <a:schemeClr val="bg1"/>
                </a:solidFill>
                <a:latin typeface="Nunito Sans" panose="00000500000000000000" pitchFamily="2" charset="0"/>
              </a:rPr>
              <a:t>10</a:t>
            </a:r>
            <a:endParaRPr lang="en-US" sz="48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52" y="6099048"/>
            <a:ext cx="1989410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8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5DD2504-B1FF-4F55-B4FA-4AEA19FF2DD8}"/>
              </a:ext>
            </a:extLst>
          </p:cNvPr>
          <p:cNvSpPr/>
          <p:nvPr/>
        </p:nvSpPr>
        <p:spPr>
          <a:xfrm>
            <a:off x="657998" y="1676400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A)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143B70-2774-4C1B-BA6C-0E2C89AD6E8B}"/>
              </a:ext>
            </a:extLst>
          </p:cNvPr>
          <p:cNvSpPr/>
          <p:nvPr/>
        </p:nvSpPr>
        <p:spPr>
          <a:xfrm>
            <a:off x="647791" y="2251160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B)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8CEF88-20C6-43F2-BCB5-DBF349A353D1}"/>
              </a:ext>
            </a:extLst>
          </p:cNvPr>
          <p:cNvSpPr/>
          <p:nvPr/>
        </p:nvSpPr>
        <p:spPr>
          <a:xfrm>
            <a:off x="657998" y="2825920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C)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AD326F-7428-498A-82D3-321753462543}"/>
              </a:ext>
            </a:extLst>
          </p:cNvPr>
          <p:cNvSpPr/>
          <p:nvPr/>
        </p:nvSpPr>
        <p:spPr>
          <a:xfrm>
            <a:off x="641928" y="3390129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D)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6C2E0D-93FB-4ADC-BC2B-83DFED946B7A}"/>
              </a:ext>
            </a:extLst>
          </p:cNvPr>
          <p:cNvSpPr/>
          <p:nvPr/>
        </p:nvSpPr>
        <p:spPr>
          <a:xfrm>
            <a:off x="1456098" y="1676400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Only (1) follows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2FDC11-1E2D-428B-8217-CF9104F9B6D7}"/>
              </a:ext>
            </a:extLst>
          </p:cNvPr>
          <p:cNvSpPr/>
          <p:nvPr/>
        </p:nvSpPr>
        <p:spPr>
          <a:xfrm>
            <a:off x="1445891" y="2251160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Only (2) follows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F40363-1296-4F6B-8656-D47D96B64330}"/>
              </a:ext>
            </a:extLst>
          </p:cNvPr>
          <p:cNvSpPr/>
          <p:nvPr/>
        </p:nvSpPr>
        <p:spPr>
          <a:xfrm>
            <a:off x="1456098" y="2825920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Either (1) or (2) follows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5ABC10-15CF-488C-806F-94CE71FC878A}"/>
              </a:ext>
            </a:extLst>
          </p:cNvPr>
          <p:cNvSpPr/>
          <p:nvPr/>
        </p:nvSpPr>
        <p:spPr>
          <a:xfrm>
            <a:off x="1440028" y="3390129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Neither (1) nor (2) follows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5E04D4-0543-4484-B3B6-0DDB2FCDCEA4}"/>
              </a:ext>
            </a:extLst>
          </p:cNvPr>
          <p:cNvSpPr/>
          <p:nvPr/>
        </p:nvSpPr>
        <p:spPr>
          <a:xfrm>
            <a:off x="0" y="0"/>
            <a:ext cx="12192000" cy="883618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2B7F5C-7E52-4144-8109-FAA3BD7AA776}"/>
              </a:ext>
            </a:extLst>
          </p:cNvPr>
          <p:cNvSpPr txBox="1"/>
          <p:nvPr/>
        </p:nvSpPr>
        <p:spPr>
          <a:xfrm>
            <a:off x="3890150" y="228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Question </a:t>
            </a:r>
            <a:r>
              <a:rPr lang="en-US" sz="4800" b="1" dirty="0" smtClean="0">
                <a:solidFill>
                  <a:schemeClr val="bg1"/>
                </a:solidFill>
                <a:latin typeface="Nunito Sans" panose="00000500000000000000" pitchFamily="2" charset="0"/>
              </a:rPr>
              <a:t>10</a:t>
            </a:r>
            <a:endParaRPr lang="en-US" sz="48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52" y="6099048"/>
            <a:ext cx="1989410" cy="42976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FAD326F-7428-498A-82D3-321753462543}"/>
              </a:ext>
            </a:extLst>
          </p:cNvPr>
          <p:cNvSpPr/>
          <p:nvPr/>
        </p:nvSpPr>
        <p:spPr>
          <a:xfrm>
            <a:off x="657998" y="3958793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E</a:t>
            </a:r>
            <a:r>
              <a:rPr lang="en-US" sz="2500" b="1" dirty="0" smtClean="0">
                <a:latin typeface="Nunito Sans" panose="00000500000000000000" pitchFamily="2" charset="0"/>
              </a:rPr>
              <a:t>)</a:t>
            </a:r>
            <a:endParaRPr lang="en-US" sz="2500" b="1" dirty="0">
              <a:latin typeface="Nunito Sans" panose="000005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5ABC10-15CF-488C-806F-94CE71FC878A}"/>
              </a:ext>
            </a:extLst>
          </p:cNvPr>
          <p:cNvSpPr/>
          <p:nvPr/>
        </p:nvSpPr>
        <p:spPr>
          <a:xfrm>
            <a:off x="1456098" y="3958793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Both (1) and (2) follow</a:t>
            </a:r>
            <a:endParaRPr lang="en-US" sz="2500" dirty="0">
              <a:latin typeface="Nunito Sa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3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5EFE211-1D0D-4979-87E6-8967C2913C04}"/>
              </a:ext>
            </a:extLst>
          </p:cNvPr>
          <p:cNvSpPr txBox="1"/>
          <p:nvPr/>
        </p:nvSpPr>
        <p:spPr>
          <a:xfrm>
            <a:off x="642479" y="1156906"/>
            <a:ext cx="10907041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500" b="1" dirty="0">
                <a:latin typeface="Nunito Sans" panose="00000500000000000000" pitchFamily="2" charset="0"/>
              </a:rPr>
              <a:t>Read the given statements and find which of the conclusions given below, follows them:</a:t>
            </a:r>
          </a:p>
          <a:p>
            <a:pPr algn="just"/>
            <a:r>
              <a:rPr lang="en-US" sz="2500" u="sng" dirty="0">
                <a:latin typeface="Nunito Sans" panose="00000500000000000000" pitchFamily="2" charset="0"/>
              </a:rPr>
              <a:t>Statements:</a:t>
            </a:r>
          </a:p>
          <a:p>
            <a:pPr algn="just"/>
            <a:r>
              <a:rPr lang="en-US" sz="2500" dirty="0">
                <a:latin typeface="Nunito Sans" panose="00000500000000000000" pitchFamily="2" charset="0"/>
              </a:rPr>
              <a:t>1. Some heroes are villains.</a:t>
            </a:r>
          </a:p>
          <a:p>
            <a:pPr algn="just"/>
            <a:r>
              <a:rPr lang="en-US" sz="2500" dirty="0">
                <a:latin typeface="Nunito Sans" panose="00000500000000000000" pitchFamily="2" charset="0"/>
              </a:rPr>
              <a:t>2. All villains are actors.</a:t>
            </a:r>
          </a:p>
          <a:p>
            <a:pPr algn="just"/>
            <a:endParaRPr lang="en-US" sz="2500" dirty="0">
              <a:latin typeface="Nunito Sans" panose="00000500000000000000" pitchFamily="2" charset="0"/>
            </a:endParaRPr>
          </a:p>
          <a:p>
            <a:pPr algn="just"/>
            <a:r>
              <a:rPr lang="en-US" sz="2500" u="sng" dirty="0">
                <a:latin typeface="Nunito Sans" panose="00000500000000000000" pitchFamily="2" charset="0"/>
              </a:rPr>
              <a:t>Conclusions:</a:t>
            </a:r>
          </a:p>
          <a:p>
            <a:pPr algn="just"/>
            <a:r>
              <a:rPr lang="en-US" sz="2500" dirty="0">
                <a:latin typeface="Nunito Sans" panose="00000500000000000000" pitchFamily="2" charset="0"/>
              </a:rPr>
              <a:t>1. Some heroes are actors</a:t>
            </a:r>
          </a:p>
          <a:p>
            <a:pPr algn="just"/>
            <a:r>
              <a:rPr lang="en-US" sz="2500" dirty="0">
                <a:latin typeface="Nunito Sans" panose="00000500000000000000" pitchFamily="2" charset="0"/>
              </a:rPr>
              <a:t>2. No </a:t>
            </a:r>
            <a:r>
              <a:rPr lang="en-US" sz="2500" dirty="0" err="1">
                <a:latin typeface="Nunito Sans" panose="00000500000000000000" pitchFamily="2" charset="0"/>
              </a:rPr>
              <a:t>villian</a:t>
            </a:r>
            <a:r>
              <a:rPr lang="en-US" sz="2500" dirty="0">
                <a:latin typeface="Nunito Sans" panose="00000500000000000000" pitchFamily="2" charset="0"/>
              </a:rPr>
              <a:t> is a hero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5E04D4-0543-4484-B3B6-0DDB2FCDCEA4}"/>
              </a:ext>
            </a:extLst>
          </p:cNvPr>
          <p:cNvSpPr/>
          <p:nvPr/>
        </p:nvSpPr>
        <p:spPr>
          <a:xfrm>
            <a:off x="0" y="0"/>
            <a:ext cx="12192000" cy="883618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2B7F5C-7E52-4144-8109-FAA3BD7AA776}"/>
              </a:ext>
            </a:extLst>
          </p:cNvPr>
          <p:cNvSpPr txBox="1"/>
          <p:nvPr/>
        </p:nvSpPr>
        <p:spPr>
          <a:xfrm>
            <a:off x="3890150" y="228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Question </a:t>
            </a:r>
            <a:r>
              <a:rPr lang="en-US" sz="4800" b="1" dirty="0" smtClean="0">
                <a:solidFill>
                  <a:schemeClr val="bg1"/>
                </a:solidFill>
                <a:latin typeface="Nunito Sans" panose="00000500000000000000" pitchFamily="2" charset="0"/>
              </a:rPr>
              <a:t>11</a:t>
            </a:r>
            <a:endParaRPr lang="en-US" sz="48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52" y="6099048"/>
            <a:ext cx="1989410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9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5DD2504-B1FF-4F55-B4FA-4AEA19FF2DD8}"/>
              </a:ext>
            </a:extLst>
          </p:cNvPr>
          <p:cNvSpPr/>
          <p:nvPr/>
        </p:nvSpPr>
        <p:spPr>
          <a:xfrm>
            <a:off x="657998" y="1676400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A)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143B70-2774-4C1B-BA6C-0E2C89AD6E8B}"/>
              </a:ext>
            </a:extLst>
          </p:cNvPr>
          <p:cNvSpPr/>
          <p:nvPr/>
        </p:nvSpPr>
        <p:spPr>
          <a:xfrm>
            <a:off x="647791" y="2251160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B)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8CEF88-20C6-43F2-BCB5-DBF349A353D1}"/>
              </a:ext>
            </a:extLst>
          </p:cNvPr>
          <p:cNvSpPr/>
          <p:nvPr/>
        </p:nvSpPr>
        <p:spPr>
          <a:xfrm>
            <a:off x="657998" y="2825920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C)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AD326F-7428-498A-82D3-321753462543}"/>
              </a:ext>
            </a:extLst>
          </p:cNvPr>
          <p:cNvSpPr/>
          <p:nvPr/>
        </p:nvSpPr>
        <p:spPr>
          <a:xfrm>
            <a:off x="641928" y="3390129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D)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6C2E0D-93FB-4ADC-BC2B-83DFED946B7A}"/>
              </a:ext>
            </a:extLst>
          </p:cNvPr>
          <p:cNvSpPr/>
          <p:nvPr/>
        </p:nvSpPr>
        <p:spPr>
          <a:xfrm>
            <a:off x="1456098" y="1676400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Only (1) follows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2FDC11-1E2D-428B-8217-CF9104F9B6D7}"/>
              </a:ext>
            </a:extLst>
          </p:cNvPr>
          <p:cNvSpPr/>
          <p:nvPr/>
        </p:nvSpPr>
        <p:spPr>
          <a:xfrm>
            <a:off x="1445891" y="2251160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Only (2) follows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F40363-1296-4F6B-8656-D47D96B64330}"/>
              </a:ext>
            </a:extLst>
          </p:cNvPr>
          <p:cNvSpPr/>
          <p:nvPr/>
        </p:nvSpPr>
        <p:spPr>
          <a:xfrm>
            <a:off x="1456098" y="2825920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Either (1) or (2) follows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5ABC10-15CF-488C-806F-94CE71FC878A}"/>
              </a:ext>
            </a:extLst>
          </p:cNvPr>
          <p:cNvSpPr/>
          <p:nvPr/>
        </p:nvSpPr>
        <p:spPr>
          <a:xfrm>
            <a:off x="1440028" y="3390129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Neither (1) nor (2) follows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5E04D4-0543-4484-B3B6-0DDB2FCDCEA4}"/>
              </a:ext>
            </a:extLst>
          </p:cNvPr>
          <p:cNvSpPr/>
          <p:nvPr/>
        </p:nvSpPr>
        <p:spPr>
          <a:xfrm>
            <a:off x="0" y="0"/>
            <a:ext cx="12192000" cy="883618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2B7F5C-7E52-4144-8109-FAA3BD7AA776}"/>
              </a:ext>
            </a:extLst>
          </p:cNvPr>
          <p:cNvSpPr txBox="1"/>
          <p:nvPr/>
        </p:nvSpPr>
        <p:spPr>
          <a:xfrm>
            <a:off x="3890150" y="228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Question </a:t>
            </a:r>
            <a:r>
              <a:rPr lang="en-US" sz="4800" b="1" dirty="0" smtClean="0">
                <a:solidFill>
                  <a:schemeClr val="bg1"/>
                </a:solidFill>
                <a:latin typeface="Nunito Sans" panose="00000500000000000000" pitchFamily="2" charset="0"/>
              </a:rPr>
              <a:t>11</a:t>
            </a:r>
            <a:endParaRPr lang="en-US" sz="48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52" y="6099048"/>
            <a:ext cx="1989410" cy="42976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FAD326F-7428-498A-82D3-321753462543}"/>
              </a:ext>
            </a:extLst>
          </p:cNvPr>
          <p:cNvSpPr/>
          <p:nvPr/>
        </p:nvSpPr>
        <p:spPr>
          <a:xfrm>
            <a:off x="657998" y="3958793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E</a:t>
            </a:r>
            <a:r>
              <a:rPr lang="en-US" sz="2500" b="1" dirty="0" smtClean="0">
                <a:latin typeface="Nunito Sans" panose="00000500000000000000" pitchFamily="2" charset="0"/>
              </a:rPr>
              <a:t>)</a:t>
            </a:r>
            <a:endParaRPr lang="en-US" sz="2500" b="1" dirty="0">
              <a:latin typeface="Nunito Sans" panose="000005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5ABC10-15CF-488C-806F-94CE71FC878A}"/>
              </a:ext>
            </a:extLst>
          </p:cNvPr>
          <p:cNvSpPr/>
          <p:nvPr/>
        </p:nvSpPr>
        <p:spPr>
          <a:xfrm>
            <a:off x="1456098" y="3958793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Both (1) and (2) follow</a:t>
            </a:r>
            <a:endParaRPr lang="en-US" sz="2500" dirty="0">
              <a:latin typeface="Nunito Sa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18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5EFE211-1D0D-4979-87E6-8967C2913C04}"/>
              </a:ext>
            </a:extLst>
          </p:cNvPr>
          <p:cNvSpPr txBox="1"/>
          <p:nvPr/>
        </p:nvSpPr>
        <p:spPr>
          <a:xfrm>
            <a:off x="642479" y="1156906"/>
            <a:ext cx="10907041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500" b="1" dirty="0">
                <a:latin typeface="Nunito Sans" panose="00000500000000000000" pitchFamily="2" charset="0"/>
              </a:rPr>
              <a:t>Read the given statements and find which of the conclusions given below, follows them:</a:t>
            </a:r>
          </a:p>
          <a:p>
            <a:pPr algn="just"/>
            <a:r>
              <a:rPr lang="en-US" sz="2500" u="sng" dirty="0">
                <a:latin typeface="Nunito Sans" panose="00000500000000000000" pitchFamily="2" charset="0"/>
              </a:rPr>
              <a:t>Statements:</a:t>
            </a:r>
          </a:p>
          <a:p>
            <a:pPr algn="just"/>
            <a:r>
              <a:rPr lang="en-US" sz="2500" dirty="0">
                <a:latin typeface="Nunito Sans" panose="00000500000000000000" pitchFamily="2" charset="0"/>
              </a:rPr>
              <a:t>1. Some chairs are tables.</a:t>
            </a:r>
          </a:p>
          <a:p>
            <a:pPr algn="just"/>
            <a:r>
              <a:rPr lang="en-US" sz="2500" dirty="0">
                <a:latin typeface="Nunito Sans" panose="00000500000000000000" pitchFamily="2" charset="0"/>
              </a:rPr>
              <a:t>2. All desks are tables.</a:t>
            </a:r>
          </a:p>
          <a:p>
            <a:pPr algn="just"/>
            <a:endParaRPr lang="en-US" sz="2500" dirty="0">
              <a:latin typeface="Nunito Sans" panose="00000500000000000000" pitchFamily="2" charset="0"/>
            </a:endParaRPr>
          </a:p>
          <a:p>
            <a:pPr algn="just"/>
            <a:r>
              <a:rPr lang="en-US" sz="2500" u="sng" dirty="0">
                <a:latin typeface="Nunito Sans" panose="00000500000000000000" pitchFamily="2" charset="0"/>
              </a:rPr>
              <a:t>Conclusions:</a:t>
            </a:r>
          </a:p>
          <a:p>
            <a:pPr algn="just"/>
            <a:r>
              <a:rPr lang="en-US" sz="2500" dirty="0">
                <a:latin typeface="Nunito Sans" panose="00000500000000000000" pitchFamily="2" charset="0"/>
              </a:rPr>
              <a:t>1. Some tables are desks.</a:t>
            </a:r>
          </a:p>
          <a:p>
            <a:pPr algn="just"/>
            <a:r>
              <a:rPr lang="en-US" sz="2500" dirty="0">
                <a:latin typeface="Nunito Sans" panose="00000500000000000000" pitchFamily="2" charset="0"/>
              </a:rPr>
              <a:t>2. Some tables are chairs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5E04D4-0543-4484-B3B6-0DDB2FCDCEA4}"/>
              </a:ext>
            </a:extLst>
          </p:cNvPr>
          <p:cNvSpPr/>
          <p:nvPr/>
        </p:nvSpPr>
        <p:spPr>
          <a:xfrm>
            <a:off x="0" y="0"/>
            <a:ext cx="12192000" cy="883618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2B7F5C-7E52-4144-8109-FAA3BD7AA776}"/>
              </a:ext>
            </a:extLst>
          </p:cNvPr>
          <p:cNvSpPr txBox="1"/>
          <p:nvPr/>
        </p:nvSpPr>
        <p:spPr>
          <a:xfrm>
            <a:off x="3890150" y="228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Question </a:t>
            </a:r>
            <a:r>
              <a:rPr lang="en-US" sz="4800" b="1" dirty="0" smtClean="0">
                <a:solidFill>
                  <a:schemeClr val="bg1"/>
                </a:solidFill>
                <a:latin typeface="Nunito Sans" panose="00000500000000000000" pitchFamily="2" charset="0"/>
              </a:rPr>
              <a:t>12</a:t>
            </a:r>
            <a:endParaRPr lang="en-US" sz="48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52" y="6099048"/>
            <a:ext cx="1989410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85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5DD2504-B1FF-4F55-B4FA-4AEA19FF2DD8}"/>
              </a:ext>
            </a:extLst>
          </p:cNvPr>
          <p:cNvSpPr/>
          <p:nvPr/>
        </p:nvSpPr>
        <p:spPr>
          <a:xfrm>
            <a:off x="657998" y="1676400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A)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143B70-2774-4C1B-BA6C-0E2C89AD6E8B}"/>
              </a:ext>
            </a:extLst>
          </p:cNvPr>
          <p:cNvSpPr/>
          <p:nvPr/>
        </p:nvSpPr>
        <p:spPr>
          <a:xfrm>
            <a:off x="647791" y="2251160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B)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8CEF88-20C6-43F2-BCB5-DBF349A353D1}"/>
              </a:ext>
            </a:extLst>
          </p:cNvPr>
          <p:cNvSpPr/>
          <p:nvPr/>
        </p:nvSpPr>
        <p:spPr>
          <a:xfrm>
            <a:off x="657998" y="2825920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C)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AD326F-7428-498A-82D3-321753462543}"/>
              </a:ext>
            </a:extLst>
          </p:cNvPr>
          <p:cNvSpPr/>
          <p:nvPr/>
        </p:nvSpPr>
        <p:spPr>
          <a:xfrm>
            <a:off x="641928" y="3390129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D)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6C2E0D-93FB-4ADC-BC2B-83DFED946B7A}"/>
              </a:ext>
            </a:extLst>
          </p:cNvPr>
          <p:cNvSpPr/>
          <p:nvPr/>
        </p:nvSpPr>
        <p:spPr>
          <a:xfrm>
            <a:off x="1456098" y="1676400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Only (1) follows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2FDC11-1E2D-428B-8217-CF9104F9B6D7}"/>
              </a:ext>
            </a:extLst>
          </p:cNvPr>
          <p:cNvSpPr/>
          <p:nvPr/>
        </p:nvSpPr>
        <p:spPr>
          <a:xfrm>
            <a:off x="1445891" y="2251160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Only (2) follows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F40363-1296-4F6B-8656-D47D96B64330}"/>
              </a:ext>
            </a:extLst>
          </p:cNvPr>
          <p:cNvSpPr/>
          <p:nvPr/>
        </p:nvSpPr>
        <p:spPr>
          <a:xfrm>
            <a:off x="1456098" y="2825920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Either (1) or (2) follows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5ABC10-15CF-488C-806F-94CE71FC878A}"/>
              </a:ext>
            </a:extLst>
          </p:cNvPr>
          <p:cNvSpPr/>
          <p:nvPr/>
        </p:nvSpPr>
        <p:spPr>
          <a:xfrm>
            <a:off x="1440028" y="3390129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Neither (1) nor (2) follows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5E04D4-0543-4484-B3B6-0DDB2FCDCEA4}"/>
              </a:ext>
            </a:extLst>
          </p:cNvPr>
          <p:cNvSpPr/>
          <p:nvPr/>
        </p:nvSpPr>
        <p:spPr>
          <a:xfrm>
            <a:off x="0" y="0"/>
            <a:ext cx="12192000" cy="883618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2B7F5C-7E52-4144-8109-FAA3BD7AA776}"/>
              </a:ext>
            </a:extLst>
          </p:cNvPr>
          <p:cNvSpPr txBox="1"/>
          <p:nvPr/>
        </p:nvSpPr>
        <p:spPr>
          <a:xfrm>
            <a:off x="3890150" y="228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Question </a:t>
            </a:r>
            <a:r>
              <a:rPr lang="en-US" sz="4800" b="1" dirty="0" smtClean="0">
                <a:solidFill>
                  <a:schemeClr val="bg1"/>
                </a:solidFill>
                <a:latin typeface="Nunito Sans" panose="00000500000000000000" pitchFamily="2" charset="0"/>
              </a:rPr>
              <a:t>12</a:t>
            </a:r>
            <a:endParaRPr lang="en-US" sz="48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52" y="6099048"/>
            <a:ext cx="1989410" cy="42976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FAD326F-7428-498A-82D3-321753462543}"/>
              </a:ext>
            </a:extLst>
          </p:cNvPr>
          <p:cNvSpPr/>
          <p:nvPr/>
        </p:nvSpPr>
        <p:spPr>
          <a:xfrm>
            <a:off x="657998" y="3958793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E</a:t>
            </a:r>
            <a:r>
              <a:rPr lang="en-US" sz="2500" b="1" dirty="0" smtClean="0">
                <a:latin typeface="Nunito Sans" panose="00000500000000000000" pitchFamily="2" charset="0"/>
              </a:rPr>
              <a:t>)</a:t>
            </a:r>
            <a:endParaRPr lang="en-US" sz="2500" b="1" dirty="0">
              <a:latin typeface="Nunito Sans" panose="000005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5ABC10-15CF-488C-806F-94CE71FC878A}"/>
              </a:ext>
            </a:extLst>
          </p:cNvPr>
          <p:cNvSpPr/>
          <p:nvPr/>
        </p:nvSpPr>
        <p:spPr>
          <a:xfrm>
            <a:off x="1456098" y="3958793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Both (1) and (2) follow</a:t>
            </a:r>
            <a:endParaRPr lang="en-US" sz="2500" dirty="0">
              <a:latin typeface="Nunito Sa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9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51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re is where the title goes. Sometimes it could be two lines too">
            <a:extLst>
              <a:ext uri="{FF2B5EF4-FFF2-40B4-BE49-F238E27FC236}">
                <a16:creationId xmlns:a16="http://schemas.microsoft.com/office/drawing/2014/main" id="{456C9966-3D51-4F1F-BF70-A36692846596}"/>
              </a:ext>
            </a:extLst>
          </p:cNvPr>
          <p:cNvSpPr txBox="1"/>
          <p:nvPr/>
        </p:nvSpPr>
        <p:spPr>
          <a:xfrm>
            <a:off x="0" y="2743200"/>
            <a:ext cx="12192000" cy="885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6789" tIns="26789" rIns="26789" bIns="26789">
            <a:spAutoFit/>
          </a:bodyPr>
          <a:lstStyle>
            <a:lvl1pPr>
              <a:defRPr sz="9600">
                <a:solidFill>
                  <a:srgbClr val="000000"/>
                </a:solidFill>
              </a:defRPr>
            </a:lvl1pPr>
          </a:lstStyle>
          <a:p>
            <a:pPr algn="ctr"/>
            <a:r>
              <a:rPr lang="en-US" sz="5400" b="1" dirty="0">
                <a:solidFill>
                  <a:schemeClr val="bg1"/>
                </a:solidFill>
                <a:latin typeface="Nunito Sans" panose="00000500000000000000" pitchFamily="2" charset="0"/>
              </a:rPr>
              <a:t>Syllogisms </a:t>
            </a:r>
            <a:endParaRPr lang="en-US" sz="5400" b="1" dirty="0" smtClean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52" y="6099048"/>
            <a:ext cx="1989410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58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5EFE211-1D0D-4979-87E6-8967C2913C04}"/>
              </a:ext>
            </a:extLst>
          </p:cNvPr>
          <p:cNvSpPr txBox="1"/>
          <p:nvPr/>
        </p:nvSpPr>
        <p:spPr>
          <a:xfrm>
            <a:off x="642479" y="1156906"/>
            <a:ext cx="10907041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500" b="1" dirty="0">
                <a:latin typeface="Nunito Sans" panose="00000500000000000000" pitchFamily="2" charset="0"/>
              </a:rPr>
              <a:t>Read the given statements and find which of the conclusions given below, follows them:</a:t>
            </a:r>
          </a:p>
          <a:p>
            <a:pPr algn="just"/>
            <a:r>
              <a:rPr lang="en-US" sz="2500" u="sng" dirty="0">
                <a:latin typeface="Nunito Sans" panose="00000500000000000000" pitchFamily="2" charset="0"/>
              </a:rPr>
              <a:t>Statements:</a:t>
            </a:r>
          </a:p>
          <a:p>
            <a:pPr algn="just"/>
            <a:r>
              <a:rPr lang="en-US" sz="2500" dirty="0">
                <a:latin typeface="Nunito Sans" panose="00000500000000000000" pitchFamily="2" charset="0"/>
              </a:rPr>
              <a:t>1. All doors are windows.</a:t>
            </a:r>
          </a:p>
          <a:p>
            <a:pPr algn="just"/>
            <a:r>
              <a:rPr lang="en-US" sz="2500" dirty="0">
                <a:latin typeface="Nunito Sans" panose="00000500000000000000" pitchFamily="2" charset="0"/>
              </a:rPr>
              <a:t>2. All windows are tables.</a:t>
            </a:r>
          </a:p>
          <a:p>
            <a:pPr algn="just"/>
            <a:endParaRPr lang="en-US" sz="2500" u="sng" dirty="0">
              <a:latin typeface="Nunito Sans" panose="00000500000000000000" pitchFamily="2" charset="0"/>
            </a:endParaRPr>
          </a:p>
          <a:p>
            <a:pPr algn="just"/>
            <a:r>
              <a:rPr lang="en-US" sz="2500" u="sng" dirty="0">
                <a:latin typeface="Nunito Sans" panose="00000500000000000000" pitchFamily="2" charset="0"/>
              </a:rPr>
              <a:t>Conclusions:</a:t>
            </a:r>
          </a:p>
          <a:p>
            <a:pPr algn="just"/>
            <a:r>
              <a:rPr lang="en-US" sz="2500" dirty="0">
                <a:latin typeface="Nunito Sans" panose="00000500000000000000" pitchFamily="2" charset="0"/>
              </a:rPr>
              <a:t>1. No table is a door.</a:t>
            </a:r>
          </a:p>
          <a:p>
            <a:pPr algn="just"/>
            <a:r>
              <a:rPr lang="en-US" sz="2500" dirty="0">
                <a:latin typeface="Nunito Sans" panose="00000500000000000000" pitchFamily="2" charset="0"/>
              </a:rPr>
              <a:t>2. No window is a door.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5E04D4-0543-4484-B3B6-0DDB2FCDCEA4}"/>
              </a:ext>
            </a:extLst>
          </p:cNvPr>
          <p:cNvSpPr/>
          <p:nvPr/>
        </p:nvSpPr>
        <p:spPr>
          <a:xfrm>
            <a:off x="0" y="0"/>
            <a:ext cx="12192000" cy="883618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2B7F5C-7E52-4144-8109-FAA3BD7AA776}"/>
              </a:ext>
            </a:extLst>
          </p:cNvPr>
          <p:cNvSpPr txBox="1"/>
          <p:nvPr/>
        </p:nvSpPr>
        <p:spPr>
          <a:xfrm>
            <a:off x="3890150" y="228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Question </a:t>
            </a:r>
            <a:r>
              <a:rPr lang="en-US" sz="4800" b="1" dirty="0" smtClean="0">
                <a:solidFill>
                  <a:schemeClr val="bg1"/>
                </a:solidFill>
                <a:latin typeface="Nunito Sans" panose="00000500000000000000" pitchFamily="2" charset="0"/>
              </a:rPr>
              <a:t>13</a:t>
            </a:r>
            <a:endParaRPr lang="en-US" sz="48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52" y="6099048"/>
            <a:ext cx="1989410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6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5DD2504-B1FF-4F55-B4FA-4AEA19FF2DD8}"/>
              </a:ext>
            </a:extLst>
          </p:cNvPr>
          <p:cNvSpPr/>
          <p:nvPr/>
        </p:nvSpPr>
        <p:spPr>
          <a:xfrm>
            <a:off x="657998" y="1676400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A)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143B70-2774-4C1B-BA6C-0E2C89AD6E8B}"/>
              </a:ext>
            </a:extLst>
          </p:cNvPr>
          <p:cNvSpPr/>
          <p:nvPr/>
        </p:nvSpPr>
        <p:spPr>
          <a:xfrm>
            <a:off x="647791" y="2251160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B)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8CEF88-20C6-43F2-BCB5-DBF349A353D1}"/>
              </a:ext>
            </a:extLst>
          </p:cNvPr>
          <p:cNvSpPr/>
          <p:nvPr/>
        </p:nvSpPr>
        <p:spPr>
          <a:xfrm>
            <a:off x="657998" y="2825920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C)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AD326F-7428-498A-82D3-321753462543}"/>
              </a:ext>
            </a:extLst>
          </p:cNvPr>
          <p:cNvSpPr/>
          <p:nvPr/>
        </p:nvSpPr>
        <p:spPr>
          <a:xfrm>
            <a:off x="641928" y="3390129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D)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6C2E0D-93FB-4ADC-BC2B-83DFED946B7A}"/>
              </a:ext>
            </a:extLst>
          </p:cNvPr>
          <p:cNvSpPr/>
          <p:nvPr/>
        </p:nvSpPr>
        <p:spPr>
          <a:xfrm>
            <a:off x="1456098" y="1676400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Only (1) follows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2FDC11-1E2D-428B-8217-CF9104F9B6D7}"/>
              </a:ext>
            </a:extLst>
          </p:cNvPr>
          <p:cNvSpPr/>
          <p:nvPr/>
        </p:nvSpPr>
        <p:spPr>
          <a:xfrm>
            <a:off x="1445891" y="2251160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Only (2) follows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F40363-1296-4F6B-8656-D47D96B64330}"/>
              </a:ext>
            </a:extLst>
          </p:cNvPr>
          <p:cNvSpPr/>
          <p:nvPr/>
        </p:nvSpPr>
        <p:spPr>
          <a:xfrm>
            <a:off x="1456098" y="2825920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Either (1) or (2) follows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5ABC10-15CF-488C-806F-94CE71FC878A}"/>
              </a:ext>
            </a:extLst>
          </p:cNvPr>
          <p:cNvSpPr/>
          <p:nvPr/>
        </p:nvSpPr>
        <p:spPr>
          <a:xfrm>
            <a:off x="1440028" y="3390129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Neither (1) nor (2) follows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5E04D4-0543-4484-B3B6-0DDB2FCDCEA4}"/>
              </a:ext>
            </a:extLst>
          </p:cNvPr>
          <p:cNvSpPr/>
          <p:nvPr/>
        </p:nvSpPr>
        <p:spPr>
          <a:xfrm>
            <a:off x="0" y="0"/>
            <a:ext cx="12192000" cy="883618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2B7F5C-7E52-4144-8109-FAA3BD7AA776}"/>
              </a:ext>
            </a:extLst>
          </p:cNvPr>
          <p:cNvSpPr txBox="1"/>
          <p:nvPr/>
        </p:nvSpPr>
        <p:spPr>
          <a:xfrm>
            <a:off x="3890150" y="228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Question </a:t>
            </a:r>
            <a:r>
              <a:rPr lang="en-US" sz="4800" b="1" dirty="0" smtClean="0">
                <a:solidFill>
                  <a:schemeClr val="bg1"/>
                </a:solidFill>
                <a:latin typeface="Nunito Sans" panose="00000500000000000000" pitchFamily="2" charset="0"/>
              </a:rPr>
              <a:t>13</a:t>
            </a:r>
            <a:endParaRPr lang="en-US" sz="48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52" y="6099048"/>
            <a:ext cx="1989410" cy="42976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FAD326F-7428-498A-82D3-321753462543}"/>
              </a:ext>
            </a:extLst>
          </p:cNvPr>
          <p:cNvSpPr/>
          <p:nvPr/>
        </p:nvSpPr>
        <p:spPr>
          <a:xfrm>
            <a:off x="657998" y="3958793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E</a:t>
            </a:r>
            <a:r>
              <a:rPr lang="en-US" sz="2500" b="1" dirty="0" smtClean="0">
                <a:latin typeface="Nunito Sans" panose="00000500000000000000" pitchFamily="2" charset="0"/>
              </a:rPr>
              <a:t>)</a:t>
            </a:r>
            <a:endParaRPr lang="en-US" sz="2500" b="1" dirty="0">
              <a:latin typeface="Nunito Sans" panose="000005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5ABC10-15CF-488C-806F-94CE71FC878A}"/>
              </a:ext>
            </a:extLst>
          </p:cNvPr>
          <p:cNvSpPr/>
          <p:nvPr/>
        </p:nvSpPr>
        <p:spPr>
          <a:xfrm>
            <a:off x="1456098" y="3958793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Both (1) and (2) follow</a:t>
            </a:r>
            <a:endParaRPr lang="en-US" sz="2500" dirty="0">
              <a:latin typeface="Nunito Sa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42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5EFE211-1D0D-4979-87E6-8967C2913C04}"/>
              </a:ext>
            </a:extLst>
          </p:cNvPr>
          <p:cNvSpPr txBox="1"/>
          <p:nvPr/>
        </p:nvSpPr>
        <p:spPr>
          <a:xfrm>
            <a:off x="642479" y="1156906"/>
            <a:ext cx="10907041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500" b="1" dirty="0">
                <a:latin typeface="Nunito Sans" panose="00000500000000000000" pitchFamily="2" charset="0"/>
              </a:rPr>
              <a:t>Read the given statements and find which of the conclusions given below, follows them:</a:t>
            </a:r>
          </a:p>
          <a:p>
            <a:pPr algn="just"/>
            <a:r>
              <a:rPr lang="en-US" sz="2500" u="sng" dirty="0">
                <a:latin typeface="Nunito Sans" panose="00000500000000000000" pitchFamily="2" charset="0"/>
              </a:rPr>
              <a:t>Statements:</a:t>
            </a:r>
          </a:p>
          <a:p>
            <a:pPr algn="just"/>
            <a:r>
              <a:rPr lang="en-US" sz="2500" dirty="0">
                <a:latin typeface="Nunito Sans" panose="00000500000000000000" pitchFamily="2" charset="0"/>
              </a:rPr>
              <a:t>1. No liquid is solid.</a:t>
            </a:r>
          </a:p>
          <a:p>
            <a:pPr algn="just"/>
            <a:r>
              <a:rPr lang="en-US" sz="2500" dirty="0">
                <a:latin typeface="Nunito Sans" panose="00000500000000000000" pitchFamily="2" charset="0"/>
              </a:rPr>
              <a:t>2. All juices are solids.</a:t>
            </a:r>
          </a:p>
          <a:p>
            <a:pPr algn="just"/>
            <a:endParaRPr lang="en-US" sz="2500" dirty="0">
              <a:latin typeface="Nunito Sans" panose="00000500000000000000" pitchFamily="2" charset="0"/>
            </a:endParaRPr>
          </a:p>
          <a:p>
            <a:pPr algn="just"/>
            <a:r>
              <a:rPr lang="en-US" sz="2500" u="sng" dirty="0">
                <a:latin typeface="Nunito Sans" panose="00000500000000000000" pitchFamily="2" charset="0"/>
              </a:rPr>
              <a:t>Conclusions:</a:t>
            </a:r>
          </a:p>
          <a:p>
            <a:pPr algn="just"/>
            <a:r>
              <a:rPr lang="en-US" sz="2500" dirty="0">
                <a:latin typeface="Nunito Sans" panose="00000500000000000000" pitchFamily="2" charset="0"/>
              </a:rPr>
              <a:t>1. No liquid is a juice.</a:t>
            </a:r>
          </a:p>
          <a:p>
            <a:pPr algn="just"/>
            <a:r>
              <a:rPr lang="en-US" sz="2500" dirty="0">
                <a:latin typeface="Nunito Sans" panose="00000500000000000000" pitchFamily="2" charset="0"/>
              </a:rPr>
              <a:t>2. Some liquids are juices.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5E04D4-0543-4484-B3B6-0DDB2FCDCEA4}"/>
              </a:ext>
            </a:extLst>
          </p:cNvPr>
          <p:cNvSpPr/>
          <p:nvPr/>
        </p:nvSpPr>
        <p:spPr>
          <a:xfrm>
            <a:off x="0" y="0"/>
            <a:ext cx="12192000" cy="883618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2B7F5C-7E52-4144-8109-FAA3BD7AA776}"/>
              </a:ext>
            </a:extLst>
          </p:cNvPr>
          <p:cNvSpPr txBox="1"/>
          <p:nvPr/>
        </p:nvSpPr>
        <p:spPr>
          <a:xfrm>
            <a:off x="3890150" y="228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Question </a:t>
            </a:r>
            <a:r>
              <a:rPr lang="en-US" sz="4800" b="1" dirty="0" smtClean="0">
                <a:solidFill>
                  <a:schemeClr val="bg1"/>
                </a:solidFill>
                <a:latin typeface="Nunito Sans" panose="00000500000000000000" pitchFamily="2" charset="0"/>
              </a:rPr>
              <a:t>14</a:t>
            </a:r>
            <a:endParaRPr lang="en-US" sz="48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52" y="6099048"/>
            <a:ext cx="1989410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6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5DD2504-B1FF-4F55-B4FA-4AEA19FF2DD8}"/>
              </a:ext>
            </a:extLst>
          </p:cNvPr>
          <p:cNvSpPr/>
          <p:nvPr/>
        </p:nvSpPr>
        <p:spPr>
          <a:xfrm>
            <a:off x="657998" y="1676400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A)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143B70-2774-4C1B-BA6C-0E2C89AD6E8B}"/>
              </a:ext>
            </a:extLst>
          </p:cNvPr>
          <p:cNvSpPr/>
          <p:nvPr/>
        </p:nvSpPr>
        <p:spPr>
          <a:xfrm>
            <a:off x="647791" y="2251160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B)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8CEF88-20C6-43F2-BCB5-DBF349A353D1}"/>
              </a:ext>
            </a:extLst>
          </p:cNvPr>
          <p:cNvSpPr/>
          <p:nvPr/>
        </p:nvSpPr>
        <p:spPr>
          <a:xfrm>
            <a:off x="657998" y="2825920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C)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AD326F-7428-498A-82D3-321753462543}"/>
              </a:ext>
            </a:extLst>
          </p:cNvPr>
          <p:cNvSpPr/>
          <p:nvPr/>
        </p:nvSpPr>
        <p:spPr>
          <a:xfrm>
            <a:off x="641928" y="3390129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D)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6C2E0D-93FB-4ADC-BC2B-83DFED946B7A}"/>
              </a:ext>
            </a:extLst>
          </p:cNvPr>
          <p:cNvSpPr/>
          <p:nvPr/>
        </p:nvSpPr>
        <p:spPr>
          <a:xfrm>
            <a:off x="1456098" y="1676400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Only (1) follows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2FDC11-1E2D-428B-8217-CF9104F9B6D7}"/>
              </a:ext>
            </a:extLst>
          </p:cNvPr>
          <p:cNvSpPr/>
          <p:nvPr/>
        </p:nvSpPr>
        <p:spPr>
          <a:xfrm>
            <a:off x="1445891" y="2251160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Only (2) follows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F40363-1296-4F6B-8656-D47D96B64330}"/>
              </a:ext>
            </a:extLst>
          </p:cNvPr>
          <p:cNvSpPr/>
          <p:nvPr/>
        </p:nvSpPr>
        <p:spPr>
          <a:xfrm>
            <a:off x="1456098" y="2825920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Either (1) or (2) follows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5ABC10-15CF-488C-806F-94CE71FC878A}"/>
              </a:ext>
            </a:extLst>
          </p:cNvPr>
          <p:cNvSpPr/>
          <p:nvPr/>
        </p:nvSpPr>
        <p:spPr>
          <a:xfrm>
            <a:off x="1440028" y="3390129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Neither (1) nor (2) follows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5E04D4-0543-4484-B3B6-0DDB2FCDCEA4}"/>
              </a:ext>
            </a:extLst>
          </p:cNvPr>
          <p:cNvSpPr/>
          <p:nvPr/>
        </p:nvSpPr>
        <p:spPr>
          <a:xfrm>
            <a:off x="0" y="0"/>
            <a:ext cx="12192000" cy="883618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2B7F5C-7E52-4144-8109-FAA3BD7AA776}"/>
              </a:ext>
            </a:extLst>
          </p:cNvPr>
          <p:cNvSpPr txBox="1"/>
          <p:nvPr/>
        </p:nvSpPr>
        <p:spPr>
          <a:xfrm>
            <a:off x="3890150" y="228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Question </a:t>
            </a:r>
            <a:r>
              <a:rPr lang="en-US" sz="4800" b="1" dirty="0" smtClean="0">
                <a:solidFill>
                  <a:schemeClr val="bg1"/>
                </a:solidFill>
                <a:latin typeface="Nunito Sans" panose="00000500000000000000" pitchFamily="2" charset="0"/>
              </a:rPr>
              <a:t>14</a:t>
            </a:r>
            <a:endParaRPr lang="en-US" sz="48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52" y="6099048"/>
            <a:ext cx="1989410" cy="42976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FAD326F-7428-498A-82D3-321753462543}"/>
              </a:ext>
            </a:extLst>
          </p:cNvPr>
          <p:cNvSpPr/>
          <p:nvPr/>
        </p:nvSpPr>
        <p:spPr>
          <a:xfrm>
            <a:off x="657998" y="3958793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E</a:t>
            </a:r>
            <a:r>
              <a:rPr lang="en-US" sz="2500" b="1" dirty="0" smtClean="0">
                <a:latin typeface="Nunito Sans" panose="00000500000000000000" pitchFamily="2" charset="0"/>
              </a:rPr>
              <a:t>)</a:t>
            </a:r>
            <a:endParaRPr lang="en-US" sz="2500" b="1" dirty="0">
              <a:latin typeface="Nunito Sans" panose="000005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5ABC10-15CF-488C-806F-94CE71FC878A}"/>
              </a:ext>
            </a:extLst>
          </p:cNvPr>
          <p:cNvSpPr/>
          <p:nvPr/>
        </p:nvSpPr>
        <p:spPr>
          <a:xfrm>
            <a:off x="1456098" y="3958793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Both (1) and (2) follow</a:t>
            </a:r>
            <a:endParaRPr lang="en-US" sz="2500" dirty="0">
              <a:latin typeface="Nunito Sa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43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5EFE211-1D0D-4979-87E6-8967C2913C04}"/>
              </a:ext>
            </a:extLst>
          </p:cNvPr>
          <p:cNvSpPr txBox="1"/>
          <p:nvPr/>
        </p:nvSpPr>
        <p:spPr>
          <a:xfrm>
            <a:off x="642479" y="1156906"/>
            <a:ext cx="10907041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500" b="1" dirty="0">
                <a:latin typeface="Nunito Sans" panose="00000500000000000000" pitchFamily="2" charset="0"/>
              </a:rPr>
              <a:t>Read the given statements and find which of the conclusions given below, follows them:</a:t>
            </a:r>
          </a:p>
          <a:p>
            <a:pPr algn="just"/>
            <a:r>
              <a:rPr lang="en-US" sz="2500" u="sng" dirty="0">
                <a:latin typeface="Nunito Sans" panose="00000500000000000000" pitchFamily="2" charset="0"/>
              </a:rPr>
              <a:t>Statements:</a:t>
            </a:r>
          </a:p>
          <a:p>
            <a:pPr algn="just"/>
            <a:r>
              <a:rPr lang="en-US" sz="2500" dirty="0">
                <a:latin typeface="Nunito Sans" panose="00000500000000000000" pitchFamily="2" charset="0"/>
              </a:rPr>
              <a:t>1. Some lions are cats.</a:t>
            </a:r>
          </a:p>
          <a:p>
            <a:pPr algn="just"/>
            <a:r>
              <a:rPr lang="en-US" sz="2500" dirty="0">
                <a:latin typeface="Nunito Sans" panose="00000500000000000000" pitchFamily="2" charset="0"/>
              </a:rPr>
              <a:t>2. Some cats are tigers.</a:t>
            </a:r>
          </a:p>
          <a:p>
            <a:pPr algn="just"/>
            <a:endParaRPr lang="en-US" sz="2500" dirty="0">
              <a:latin typeface="Nunito Sans" panose="00000500000000000000" pitchFamily="2" charset="0"/>
            </a:endParaRPr>
          </a:p>
          <a:p>
            <a:pPr algn="just"/>
            <a:r>
              <a:rPr lang="en-US" sz="2500" u="sng" dirty="0">
                <a:latin typeface="Nunito Sans" panose="00000500000000000000" pitchFamily="2" charset="0"/>
              </a:rPr>
              <a:t>Conclusions:</a:t>
            </a:r>
          </a:p>
          <a:p>
            <a:pPr algn="just"/>
            <a:r>
              <a:rPr lang="en-US" sz="2500" dirty="0">
                <a:latin typeface="Nunito Sans" panose="00000500000000000000" pitchFamily="2" charset="0"/>
              </a:rPr>
              <a:t>1. Some lions are tigers.</a:t>
            </a:r>
          </a:p>
          <a:p>
            <a:pPr algn="just"/>
            <a:r>
              <a:rPr lang="en-US" sz="2500" dirty="0">
                <a:latin typeface="Nunito Sans" panose="00000500000000000000" pitchFamily="2" charset="0"/>
              </a:rPr>
              <a:t>2. No tiger is a cat.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5E04D4-0543-4484-B3B6-0DDB2FCDCEA4}"/>
              </a:ext>
            </a:extLst>
          </p:cNvPr>
          <p:cNvSpPr/>
          <p:nvPr/>
        </p:nvSpPr>
        <p:spPr>
          <a:xfrm>
            <a:off x="0" y="0"/>
            <a:ext cx="12192000" cy="883618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2B7F5C-7E52-4144-8109-FAA3BD7AA776}"/>
              </a:ext>
            </a:extLst>
          </p:cNvPr>
          <p:cNvSpPr txBox="1"/>
          <p:nvPr/>
        </p:nvSpPr>
        <p:spPr>
          <a:xfrm>
            <a:off x="3890150" y="228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Question </a:t>
            </a:r>
            <a:r>
              <a:rPr lang="en-US" sz="4800" b="1" dirty="0" smtClean="0">
                <a:solidFill>
                  <a:schemeClr val="bg1"/>
                </a:solidFill>
                <a:latin typeface="Nunito Sans" panose="00000500000000000000" pitchFamily="2" charset="0"/>
              </a:rPr>
              <a:t>15</a:t>
            </a:r>
            <a:endParaRPr lang="en-US" sz="48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52" y="6099048"/>
            <a:ext cx="1989410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7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5DD2504-B1FF-4F55-B4FA-4AEA19FF2DD8}"/>
              </a:ext>
            </a:extLst>
          </p:cNvPr>
          <p:cNvSpPr/>
          <p:nvPr/>
        </p:nvSpPr>
        <p:spPr>
          <a:xfrm>
            <a:off x="657998" y="1676400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A)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143B70-2774-4C1B-BA6C-0E2C89AD6E8B}"/>
              </a:ext>
            </a:extLst>
          </p:cNvPr>
          <p:cNvSpPr/>
          <p:nvPr/>
        </p:nvSpPr>
        <p:spPr>
          <a:xfrm>
            <a:off x="647791" y="2251160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B)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8CEF88-20C6-43F2-BCB5-DBF349A353D1}"/>
              </a:ext>
            </a:extLst>
          </p:cNvPr>
          <p:cNvSpPr/>
          <p:nvPr/>
        </p:nvSpPr>
        <p:spPr>
          <a:xfrm>
            <a:off x="657998" y="2825920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C)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AD326F-7428-498A-82D3-321753462543}"/>
              </a:ext>
            </a:extLst>
          </p:cNvPr>
          <p:cNvSpPr/>
          <p:nvPr/>
        </p:nvSpPr>
        <p:spPr>
          <a:xfrm>
            <a:off x="641928" y="3390129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D)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6C2E0D-93FB-4ADC-BC2B-83DFED946B7A}"/>
              </a:ext>
            </a:extLst>
          </p:cNvPr>
          <p:cNvSpPr/>
          <p:nvPr/>
        </p:nvSpPr>
        <p:spPr>
          <a:xfrm>
            <a:off x="1456098" y="1676400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Only (1) follows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2FDC11-1E2D-428B-8217-CF9104F9B6D7}"/>
              </a:ext>
            </a:extLst>
          </p:cNvPr>
          <p:cNvSpPr/>
          <p:nvPr/>
        </p:nvSpPr>
        <p:spPr>
          <a:xfrm>
            <a:off x="1445891" y="2251160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Only (2) follows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F40363-1296-4F6B-8656-D47D96B64330}"/>
              </a:ext>
            </a:extLst>
          </p:cNvPr>
          <p:cNvSpPr/>
          <p:nvPr/>
        </p:nvSpPr>
        <p:spPr>
          <a:xfrm>
            <a:off x="1456098" y="2825920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Either (1) or (2) follows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5ABC10-15CF-488C-806F-94CE71FC878A}"/>
              </a:ext>
            </a:extLst>
          </p:cNvPr>
          <p:cNvSpPr/>
          <p:nvPr/>
        </p:nvSpPr>
        <p:spPr>
          <a:xfrm>
            <a:off x="1440028" y="3390129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Neither (1) nor (2) follows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5E04D4-0543-4484-B3B6-0DDB2FCDCEA4}"/>
              </a:ext>
            </a:extLst>
          </p:cNvPr>
          <p:cNvSpPr/>
          <p:nvPr/>
        </p:nvSpPr>
        <p:spPr>
          <a:xfrm>
            <a:off x="0" y="0"/>
            <a:ext cx="12192000" cy="883618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2B7F5C-7E52-4144-8109-FAA3BD7AA776}"/>
              </a:ext>
            </a:extLst>
          </p:cNvPr>
          <p:cNvSpPr txBox="1"/>
          <p:nvPr/>
        </p:nvSpPr>
        <p:spPr>
          <a:xfrm>
            <a:off x="3890150" y="228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Question </a:t>
            </a:r>
            <a:r>
              <a:rPr lang="en-US" sz="4800" b="1" dirty="0" smtClean="0">
                <a:solidFill>
                  <a:schemeClr val="bg1"/>
                </a:solidFill>
                <a:latin typeface="Nunito Sans" panose="00000500000000000000" pitchFamily="2" charset="0"/>
              </a:rPr>
              <a:t>15</a:t>
            </a:r>
            <a:endParaRPr lang="en-US" sz="48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52" y="6099048"/>
            <a:ext cx="1989410" cy="42976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FAD326F-7428-498A-82D3-321753462543}"/>
              </a:ext>
            </a:extLst>
          </p:cNvPr>
          <p:cNvSpPr/>
          <p:nvPr/>
        </p:nvSpPr>
        <p:spPr>
          <a:xfrm>
            <a:off x="657998" y="3958793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E</a:t>
            </a:r>
            <a:r>
              <a:rPr lang="en-US" sz="2500" b="1" dirty="0" smtClean="0">
                <a:latin typeface="Nunito Sans" panose="00000500000000000000" pitchFamily="2" charset="0"/>
              </a:rPr>
              <a:t>)</a:t>
            </a:r>
            <a:endParaRPr lang="en-US" sz="2500" b="1" dirty="0">
              <a:latin typeface="Nunito Sans" panose="000005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5ABC10-15CF-488C-806F-94CE71FC878A}"/>
              </a:ext>
            </a:extLst>
          </p:cNvPr>
          <p:cNvSpPr/>
          <p:nvPr/>
        </p:nvSpPr>
        <p:spPr>
          <a:xfrm>
            <a:off x="1456098" y="3958793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Both (1) and (2) follow</a:t>
            </a:r>
            <a:endParaRPr lang="en-US" sz="2500" dirty="0">
              <a:latin typeface="Nunito Sa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39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D71EE1CC-5860-4236-A6FD-5629645019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355158">
            <a:off x="-214550" y="3101269"/>
            <a:ext cx="4219796" cy="3942674"/>
          </a:xfrm>
          <a:custGeom>
            <a:avLst/>
            <a:gdLst>
              <a:gd name="connsiteX0" fmla="*/ 0 w 4219796"/>
              <a:gd name="connsiteY0" fmla="*/ 0 h 3942674"/>
              <a:gd name="connsiteX1" fmla="*/ 4219796 w 4219796"/>
              <a:gd name="connsiteY1" fmla="*/ 0 h 3942674"/>
              <a:gd name="connsiteX2" fmla="*/ 4219796 w 4219796"/>
              <a:gd name="connsiteY2" fmla="*/ 3547546 h 3942674"/>
              <a:gd name="connsiteX3" fmla="*/ 408778 w 4219796"/>
              <a:gd name="connsiteY3" fmla="*/ 3942674 h 3942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19796" h="3942674">
                <a:moveTo>
                  <a:pt x="0" y="0"/>
                </a:moveTo>
                <a:lnTo>
                  <a:pt x="4219796" y="0"/>
                </a:lnTo>
                <a:lnTo>
                  <a:pt x="4219796" y="3547546"/>
                </a:lnTo>
                <a:lnTo>
                  <a:pt x="408778" y="3942674"/>
                </a:lnTo>
                <a:close/>
              </a:path>
            </a:pathLst>
          </a:cu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29A662-E105-4DCD-B841-5AE7DE607E52}"/>
              </a:ext>
            </a:extLst>
          </p:cNvPr>
          <p:cNvSpPr/>
          <p:nvPr/>
        </p:nvSpPr>
        <p:spPr>
          <a:xfrm>
            <a:off x="0" y="2438400"/>
            <a:ext cx="1219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b="1" dirty="0">
                <a:solidFill>
                  <a:srgbClr val="F05136"/>
                </a:solidFill>
                <a:latin typeface="Nunito Sans" panose="00000500000000000000" pitchFamily="2" charset="0"/>
              </a:rPr>
              <a:t>THANK YOU</a:t>
            </a:r>
            <a:endParaRPr lang="en-US" sz="8000" b="1" dirty="0">
              <a:solidFill>
                <a:srgbClr val="F05136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52" y="6099048"/>
            <a:ext cx="1993392" cy="43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13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5EFE211-1D0D-4979-87E6-8967C2913C04}"/>
              </a:ext>
            </a:extLst>
          </p:cNvPr>
          <p:cNvSpPr txBox="1"/>
          <p:nvPr/>
        </p:nvSpPr>
        <p:spPr>
          <a:xfrm>
            <a:off x="642479" y="1156906"/>
            <a:ext cx="109070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700" b="1" dirty="0">
                <a:latin typeface="Nunito Sans" panose="00000500000000000000" pitchFamily="2" charset="0"/>
              </a:rPr>
              <a:t>Syllogism </a:t>
            </a:r>
            <a:r>
              <a:rPr lang="en-US" sz="2700" dirty="0">
                <a:latin typeface="Nunito Sans" panose="00000500000000000000" pitchFamily="2" charset="0"/>
              </a:rPr>
              <a:t>is a form of reasoning in which a </a:t>
            </a:r>
            <a:r>
              <a:rPr lang="en-US" sz="2700" b="1" dirty="0">
                <a:latin typeface="Nunito Sans" panose="00000500000000000000" pitchFamily="2" charset="0"/>
              </a:rPr>
              <a:t>conclusion </a:t>
            </a:r>
            <a:r>
              <a:rPr lang="en-US" sz="2700" dirty="0">
                <a:latin typeface="Nunito Sans" panose="00000500000000000000" pitchFamily="2" charset="0"/>
              </a:rPr>
              <a:t>is drawn from two or three </a:t>
            </a:r>
            <a:r>
              <a:rPr lang="en-US" sz="2700" b="1" dirty="0">
                <a:latin typeface="Nunito Sans" panose="00000500000000000000" pitchFamily="2" charset="0"/>
              </a:rPr>
              <a:t>given propositions</a:t>
            </a:r>
            <a:r>
              <a:rPr lang="en-US" sz="2700" dirty="0">
                <a:latin typeface="Nunito Sans" panose="00000500000000000000" pitchFamily="2" charset="0"/>
              </a:rPr>
              <a:t> or statements. It uses deductive reasoning rather than inductive reasoning. You have to take the given statements to be true, even if they are at a variance from established facts.</a:t>
            </a:r>
          </a:p>
          <a:p>
            <a:pPr algn="just"/>
            <a:endParaRPr lang="en-US" sz="2700" dirty="0">
              <a:latin typeface="Nunito Sa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5E04D4-0543-4484-B3B6-0DDB2FCDCEA4}"/>
              </a:ext>
            </a:extLst>
          </p:cNvPr>
          <p:cNvSpPr/>
          <p:nvPr/>
        </p:nvSpPr>
        <p:spPr>
          <a:xfrm>
            <a:off x="0" y="0"/>
            <a:ext cx="12192000" cy="883618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2B7F5C-7E52-4144-8109-FAA3BD7AA776}"/>
              </a:ext>
            </a:extLst>
          </p:cNvPr>
          <p:cNvSpPr txBox="1"/>
          <p:nvPr/>
        </p:nvSpPr>
        <p:spPr>
          <a:xfrm>
            <a:off x="3890150" y="228600"/>
            <a:ext cx="7772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>
                <a:solidFill>
                  <a:schemeClr val="bg1"/>
                </a:solidFill>
                <a:latin typeface="Nunito Sans" panose="00000500000000000000" pitchFamily="2" charset="0"/>
              </a:rPr>
              <a:t>Syllogisms </a:t>
            </a:r>
            <a:endParaRPr lang="en-US" sz="44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52" y="6099048"/>
            <a:ext cx="1989410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9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5EFE211-1D0D-4979-87E6-8967C2913C04}"/>
              </a:ext>
            </a:extLst>
          </p:cNvPr>
          <p:cNvSpPr txBox="1"/>
          <p:nvPr/>
        </p:nvSpPr>
        <p:spPr>
          <a:xfrm>
            <a:off x="642479" y="1156906"/>
            <a:ext cx="10907041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500" dirty="0">
                <a:latin typeface="Nunito Sans" panose="00000500000000000000" pitchFamily="2" charset="0"/>
              </a:rPr>
              <a:t>Let us see an example of deductive reasoning.</a:t>
            </a:r>
          </a:p>
          <a:p>
            <a:pPr algn="just"/>
            <a:endParaRPr lang="en-US" sz="2500" dirty="0">
              <a:latin typeface="Nunito Sans" panose="00000500000000000000" pitchFamily="2" charset="0"/>
            </a:endParaRPr>
          </a:p>
          <a:p>
            <a:pPr algn="just"/>
            <a:r>
              <a:rPr lang="en-US" sz="2500" u="sng" dirty="0">
                <a:latin typeface="Nunito Sans" panose="00000500000000000000" pitchFamily="2" charset="0"/>
              </a:rPr>
              <a:t>Statements:</a:t>
            </a:r>
          </a:p>
          <a:p>
            <a:pPr algn="just"/>
            <a:r>
              <a:rPr lang="en-US" sz="2500" dirty="0">
                <a:latin typeface="Nunito Sans" panose="00000500000000000000" pitchFamily="2" charset="0"/>
              </a:rPr>
              <a:t>All cats are dogs.</a:t>
            </a:r>
          </a:p>
          <a:p>
            <a:pPr algn="just"/>
            <a:r>
              <a:rPr lang="en-US" sz="2500" dirty="0">
                <a:latin typeface="Nunito Sans" panose="00000500000000000000" pitchFamily="2" charset="0"/>
              </a:rPr>
              <a:t>All dogs are birds</a:t>
            </a:r>
            <a:r>
              <a:rPr lang="en-US" sz="2500" dirty="0" smtClean="0">
                <a:latin typeface="Nunito Sans" panose="00000500000000000000" pitchFamily="2" charset="0"/>
              </a:rPr>
              <a:t>.</a:t>
            </a:r>
          </a:p>
          <a:p>
            <a:pPr algn="just"/>
            <a:endParaRPr lang="en-US" sz="2500" dirty="0">
              <a:latin typeface="Nunito Sans" panose="00000500000000000000" pitchFamily="2" charset="0"/>
            </a:endParaRPr>
          </a:p>
          <a:p>
            <a:pPr algn="just"/>
            <a:r>
              <a:rPr lang="en-US" sz="2500" u="sng" dirty="0">
                <a:latin typeface="Nunito Sans" panose="00000500000000000000" pitchFamily="2" charset="0"/>
              </a:rPr>
              <a:t>Conclusion</a:t>
            </a:r>
            <a:r>
              <a:rPr lang="en-US" sz="2500" dirty="0">
                <a:latin typeface="Nunito Sans" panose="00000500000000000000" pitchFamily="2" charset="0"/>
              </a:rPr>
              <a:t> – All cats are birds</a:t>
            </a:r>
            <a:r>
              <a:rPr lang="en-US" sz="2500" dirty="0" smtClean="0">
                <a:latin typeface="Nunito Sans" panose="00000500000000000000" pitchFamily="2" charset="0"/>
              </a:rPr>
              <a:t>.</a:t>
            </a:r>
          </a:p>
          <a:p>
            <a:pPr algn="just"/>
            <a:endParaRPr lang="en-US" sz="2500" dirty="0">
              <a:latin typeface="Nunito Sans" panose="00000500000000000000" pitchFamily="2" charset="0"/>
            </a:endParaRPr>
          </a:p>
          <a:p>
            <a:pPr algn="just"/>
            <a:r>
              <a:rPr lang="en-US" sz="2500" dirty="0">
                <a:latin typeface="Nunito Sans" panose="00000500000000000000" pitchFamily="2" charset="0"/>
              </a:rPr>
              <a:t>This conclusion is quite visible.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5E04D4-0543-4484-B3B6-0DDB2FCDCEA4}"/>
              </a:ext>
            </a:extLst>
          </p:cNvPr>
          <p:cNvSpPr/>
          <p:nvPr/>
        </p:nvSpPr>
        <p:spPr>
          <a:xfrm>
            <a:off x="0" y="0"/>
            <a:ext cx="12192000" cy="883618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2B7F5C-7E52-4144-8109-FAA3BD7AA776}"/>
              </a:ext>
            </a:extLst>
          </p:cNvPr>
          <p:cNvSpPr txBox="1"/>
          <p:nvPr/>
        </p:nvSpPr>
        <p:spPr>
          <a:xfrm>
            <a:off x="3890150" y="228600"/>
            <a:ext cx="7772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>
                <a:solidFill>
                  <a:schemeClr val="bg1"/>
                </a:solidFill>
                <a:latin typeface="Nunito Sans" panose="00000500000000000000" pitchFamily="2" charset="0"/>
              </a:rPr>
              <a:t>Syllogisms </a:t>
            </a:r>
            <a:endParaRPr lang="en-US" sz="44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52" y="6099048"/>
            <a:ext cx="1989410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31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5EFE211-1D0D-4979-87E6-8967C2913C04}"/>
              </a:ext>
            </a:extLst>
          </p:cNvPr>
          <p:cNvSpPr txBox="1"/>
          <p:nvPr/>
        </p:nvSpPr>
        <p:spPr>
          <a:xfrm>
            <a:off x="642479" y="1156906"/>
            <a:ext cx="10907041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500" b="1" dirty="0">
                <a:latin typeface="Nunito Sans" panose="00000500000000000000" pitchFamily="2" charset="0"/>
              </a:rPr>
              <a:t>Read the given statements and find which of the conclusions given below, follows them:</a:t>
            </a:r>
          </a:p>
          <a:p>
            <a:pPr algn="just"/>
            <a:r>
              <a:rPr lang="en-US" sz="2500" u="sng" dirty="0">
                <a:latin typeface="Nunito Sans" panose="00000500000000000000" pitchFamily="2" charset="0"/>
              </a:rPr>
              <a:t>Statements:</a:t>
            </a:r>
          </a:p>
          <a:p>
            <a:pPr algn="just"/>
            <a:r>
              <a:rPr lang="en-US" sz="2500" dirty="0">
                <a:latin typeface="Nunito Sans" panose="00000500000000000000" pitchFamily="2" charset="0"/>
              </a:rPr>
              <a:t>1. Some actors are singers.</a:t>
            </a:r>
          </a:p>
          <a:p>
            <a:pPr algn="just"/>
            <a:r>
              <a:rPr lang="en-US" sz="2500" dirty="0">
                <a:latin typeface="Nunito Sans" panose="00000500000000000000" pitchFamily="2" charset="0"/>
              </a:rPr>
              <a:t>2. All singers are dancers.</a:t>
            </a:r>
          </a:p>
          <a:p>
            <a:pPr algn="just"/>
            <a:endParaRPr lang="en-US" sz="2500" dirty="0">
              <a:latin typeface="Nunito Sans" panose="00000500000000000000" pitchFamily="2" charset="0"/>
            </a:endParaRPr>
          </a:p>
          <a:p>
            <a:pPr algn="just"/>
            <a:r>
              <a:rPr lang="en-US" sz="2500" u="sng" dirty="0">
                <a:latin typeface="Nunito Sans" panose="00000500000000000000" pitchFamily="2" charset="0"/>
              </a:rPr>
              <a:t>Conclusions:</a:t>
            </a:r>
          </a:p>
          <a:p>
            <a:pPr algn="just"/>
            <a:r>
              <a:rPr lang="en-US" sz="2500" dirty="0">
                <a:latin typeface="Nunito Sans" panose="00000500000000000000" pitchFamily="2" charset="0"/>
              </a:rPr>
              <a:t>1. Some actors are dancers.</a:t>
            </a:r>
          </a:p>
          <a:p>
            <a:pPr algn="just"/>
            <a:r>
              <a:rPr lang="en-US" sz="2500" dirty="0">
                <a:latin typeface="Nunito Sans" panose="00000500000000000000" pitchFamily="2" charset="0"/>
              </a:rPr>
              <a:t>2. No singer is actor.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5E04D4-0543-4484-B3B6-0DDB2FCDCEA4}"/>
              </a:ext>
            </a:extLst>
          </p:cNvPr>
          <p:cNvSpPr/>
          <p:nvPr/>
        </p:nvSpPr>
        <p:spPr>
          <a:xfrm>
            <a:off x="0" y="0"/>
            <a:ext cx="12192000" cy="883618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2B7F5C-7E52-4144-8109-FAA3BD7AA776}"/>
              </a:ext>
            </a:extLst>
          </p:cNvPr>
          <p:cNvSpPr txBox="1"/>
          <p:nvPr/>
        </p:nvSpPr>
        <p:spPr>
          <a:xfrm>
            <a:off x="3890150" y="228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Question </a:t>
            </a:r>
            <a:r>
              <a:rPr lang="en-US" sz="4800" b="1" dirty="0" smtClean="0">
                <a:solidFill>
                  <a:schemeClr val="bg1"/>
                </a:solidFill>
                <a:latin typeface="Nunito Sans" panose="00000500000000000000" pitchFamily="2" charset="0"/>
              </a:rPr>
              <a:t>1</a:t>
            </a:r>
            <a:endParaRPr lang="en-US" sz="48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52" y="6099048"/>
            <a:ext cx="1989410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8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5DD2504-B1FF-4F55-B4FA-4AEA19FF2DD8}"/>
              </a:ext>
            </a:extLst>
          </p:cNvPr>
          <p:cNvSpPr/>
          <p:nvPr/>
        </p:nvSpPr>
        <p:spPr>
          <a:xfrm>
            <a:off x="657998" y="1676400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A)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143B70-2774-4C1B-BA6C-0E2C89AD6E8B}"/>
              </a:ext>
            </a:extLst>
          </p:cNvPr>
          <p:cNvSpPr/>
          <p:nvPr/>
        </p:nvSpPr>
        <p:spPr>
          <a:xfrm>
            <a:off x="647791" y="2251160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B)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8CEF88-20C6-43F2-BCB5-DBF349A353D1}"/>
              </a:ext>
            </a:extLst>
          </p:cNvPr>
          <p:cNvSpPr/>
          <p:nvPr/>
        </p:nvSpPr>
        <p:spPr>
          <a:xfrm>
            <a:off x="657998" y="2825920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C)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AD326F-7428-498A-82D3-321753462543}"/>
              </a:ext>
            </a:extLst>
          </p:cNvPr>
          <p:cNvSpPr/>
          <p:nvPr/>
        </p:nvSpPr>
        <p:spPr>
          <a:xfrm>
            <a:off x="641928" y="3390129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D)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6C2E0D-93FB-4ADC-BC2B-83DFED946B7A}"/>
              </a:ext>
            </a:extLst>
          </p:cNvPr>
          <p:cNvSpPr/>
          <p:nvPr/>
        </p:nvSpPr>
        <p:spPr>
          <a:xfrm>
            <a:off x="1456098" y="1676400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Only (1) follows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2FDC11-1E2D-428B-8217-CF9104F9B6D7}"/>
              </a:ext>
            </a:extLst>
          </p:cNvPr>
          <p:cNvSpPr/>
          <p:nvPr/>
        </p:nvSpPr>
        <p:spPr>
          <a:xfrm>
            <a:off x="1445891" y="2251160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Only (2) follows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F40363-1296-4F6B-8656-D47D96B64330}"/>
              </a:ext>
            </a:extLst>
          </p:cNvPr>
          <p:cNvSpPr/>
          <p:nvPr/>
        </p:nvSpPr>
        <p:spPr>
          <a:xfrm>
            <a:off x="1456098" y="2825920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Either (1) or (2) follows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5ABC10-15CF-488C-806F-94CE71FC878A}"/>
              </a:ext>
            </a:extLst>
          </p:cNvPr>
          <p:cNvSpPr/>
          <p:nvPr/>
        </p:nvSpPr>
        <p:spPr>
          <a:xfrm>
            <a:off x="1440028" y="3390129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Neither (1) nor (2) follows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5E04D4-0543-4484-B3B6-0DDB2FCDCEA4}"/>
              </a:ext>
            </a:extLst>
          </p:cNvPr>
          <p:cNvSpPr/>
          <p:nvPr/>
        </p:nvSpPr>
        <p:spPr>
          <a:xfrm>
            <a:off x="0" y="0"/>
            <a:ext cx="12192000" cy="883618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2B7F5C-7E52-4144-8109-FAA3BD7AA776}"/>
              </a:ext>
            </a:extLst>
          </p:cNvPr>
          <p:cNvSpPr txBox="1"/>
          <p:nvPr/>
        </p:nvSpPr>
        <p:spPr>
          <a:xfrm>
            <a:off x="3890150" y="228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Question </a:t>
            </a:r>
            <a:r>
              <a:rPr lang="en-US" sz="4800" b="1" dirty="0" smtClean="0">
                <a:solidFill>
                  <a:schemeClr val="bg1"/>
                </a:solidFill>
                <a:latin typeface="Nunito Sans" panose="00000500000000000000" pitchFamily="2" charset="0"/>
              </a:rPr>
              <a:t>1</a:t>
            </a:r>
            <a:endParaRPr lang="en-US" sz="48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52" y="6099048"/>
            <a:ext cx="1989410" cy="42976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FAD326F-7428-498A-82D3-321753462543}"/>
              </a:ext>
            </a:extLst>
          </p:cNvPr>
          <p:cNvSpPr/>
          <p:nvPr/>
        </p:nvSpPr>
        <p:spPr>
          <a:xfrm>
            <a:off x="657998" y="3958793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E</a:t>
            </a:r>
            <a:r>
              <a:rPr lang="en-US" sz="2500" b="1" dirty="0" smtClean="0">
                <a:latin typeface="Nunito Sans" panose="00000500000000000000" pitchFamily="2" charset="0"/>
              </a:rPr>
              <a:t>)</a:t>
            </a:r>
            <a:endParaRPr lang="en-US" sz="2500" b="1" dirty="0">
              <a:latin typeface="Nunito Sans" panose="000005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5ABC10-15CF-488C-806F-94CE71FC878A}"/>
              </a:ext>
            </a:extLst>
          </p:cNvPr>
          <p:cNvSpPr/>
          <p:nvPr/>
        </p:nvSpPr>
        <p:spPr>
          <a:xfrm>
            <a:off x="1456098" y="3958793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Both (1) and (2) follow</a:t>
            </a:r>
            <a:endParaRPr lang="en-US" sz="2500" dirty="0">
              <a:latin typeface="Nunito Sa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46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5EFE211-1D0D-4979-87E6-8967C2913C04}"/>
              </a:ext>
            </a:extLst>
          </p:cNvPr>
          <p:cNvSpPr txBox="1"/>
          <p:nvPr/>
        </p:nvSpPr>
        <p:spPr>
          <a:xfrm>
            <a:off x="642479" y="1156906"/>
            <a:ext cx="10907041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500" b="1" dirty="0">
                <a:latin typeface="Nunito Sans" panose="00000500000000000000" pitchFamily="2" charset="0"/>
              </a:rPr>
              <a:t>Read the given statements and find which of the conclusions given below, follows them:</a:t>
            </a:r>
          </a:p>
          <a:p>
            <a:pPr algn="just"/>
            <a:r>
              <a:rPr lang="en-US" sz="2500" u="sng" dirty="0">
                <a:latin typeface="Nunito Sans" panose="00000500000000000000" pitchFamily="2" charset="0"/>
              </a:rPr>
              <a:t>Statements:</a:t>
            </a:r>
          </a:p>
          <a:p>
            <a:pPr algn="just"/>
            <a:r>
              <a:rPr lang="en-US" sz="2500" dirty="0">
                <a:latin typeface="Nunito Sans" panose="00000500000000000000" pitchFamily="2" charset="0"/>
              </a:rPr>
              <a:t>1. Some papers are pens.</a:t>
            </a:r>
          </a:p>
          <a:p>
            <a:pPr algn="just"/>
            <a:r>
              <a:rPr lang="en-US" sz="2500" dirty="0">
                <a:latin typeface="Nunito Sans" panose="00000500000000000000" pitchFamily="2" charset="0"/>
              </a:rPr>
              <a:t>2. All pencils are pens.</a:t>
            </a:r>
          </a:p>
          <a:p>
            <a:pPr algn="just"/>
            <a:endParaRPr lang="en-US" sz="2500" dirty="0">
              <a:latin typeface="Nunito Sans" panose="00000500000000000000" pitchFamily="2" charset="0"/>
            </a:endParaRPr>
          </a:p>
          <a:p>
            <a:pPr algn="just"/>
            <a:r>
              <a:rPr lang="en-US" sz="2500" u="sng" dirty="0">
                <a:latin typeface="Nunito Sans" panose="00000500000000000000" pitchFamily="2" charset="0"/>
              </a:rPr>
              <a:t>Conclusions:</a:t>
            </a:r>
          </a:p>
          <a:p>
            <a:pPr algn="just"/>
            <a:r>
              <a:rPr lang="en-US" sz="2500" dirty="0">
                <a:latin typeface="Nunito Sans" panose="00000500000000000000" pitchFamily="2" charset="0"/>
              </a:rPr>
              <a:t>1. Some pens are pencils.</a:t>
            </a:r>
          </a:p>
          <a:p>
            <a:pPr algn="just"/>
            <a:r>
              <a:rPr lang="en-US" sz="2500" dirty="0">
                <a:latin typeface="Nunito Sans" panose="00000500000000000000" pitchFamily="2" charset="0"/>
              </a:rPr>
              <a:t>2. Some pens are papers.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5E04D4-0543-4484-B3B6-0DDB2FCDCEA4}"/>
              </a:ext>
            </a:extLst>
          </p:cNvPr>
          <p:cNvSpPr/>
          <p:nvPr/>
        </p:nvSpPr>
        <p:spPr>
          <a:xfrm>
            <a:off x="0" y="0"/>
            <a:ext cx="12192000" cy="883618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2B7F5C-7E52-4144-8109-FAA3BD7AA776}"/>
              </a:ext>
            </a:extLst>
          </p:cNvPr>
          <p:cNvSpPr txBox="1"/>
          <p:nvPr/>
        </p:nvSpPr>
        <p:spPr>
          <a:xfrm>
            <a:off x="3890150" y="228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Question </a:t>
            </a:r>
            <a:r>
              <a:rPr lang="en-US" sz="4800" b="1" dirty="0" smtClean="0">
                <a:solidFill>
                  <a:schemeClr val="bg1"/>
                </a:solidFill>
                <a:latin typeface="Nunito Sans" panose="00000500000000000000" pitchFamily="2" charset="0"/>
              </a:rPr>
              <a:t>2</a:t>
            </a:r>
            <a:endParaRPr lang="en-US" sz="48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52" y="6099048"/>
            <a:ext cx="1989410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0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5DD2504-B1FF-4F55-B4FA-4AEA19FF2DD8}"/>
              </a:ext>
            </a:extLst>
          </p:cNvPr>
          <p:cNvSpPr/>
          <p:nvPr/>
        </p:nvSpPr>
        <p:spPr>
          <a:xfrm>
            <a:off x="657998" y="1676400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A)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143B70-2774-4C1B-BA6C-0E2C89AD6E8B}"/>
              </a:ext>
            </a:extLst>
          </p:cNvPr>
          <p:cNvSpPr/>
          <p:nvPr/>
        </p:nvSpPr>
        <p:spPr>
          <a:xfrm>
            <a:off x="647791" y="2251160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B)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8CEF88-20C6-43F2-BCB5-DBF349A353D1}"/>
              </a:ext>
            </a:extLst>
          </p:cNvPr>
          <p:cNvSpPr/>
          <p:nvPr/>
        </p:nvSpPr>
        <p:spPr>
          <a:xfrm>
            <a:off x="657998" y="2825920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C)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AD326F-7428-498A-82D3-321753462543}"/>
              </a:ext>
            </a:extLst>
          </p:cNvPr>
          <p:cNvSpPr/>
          <p:nvPr/>
        </p:nvSpPr>
        <p:spPr>
          <a:xfrm>
            <a:off x="641928" y="3390129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D)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6C2E0D-93FB-4ADC-BC2B-83DFED946B7A}"/>
              </a:ext>
            </a:extLst>
          </p:cNvPr>
          <p:cNvSpPr/>
          <p:nvPr/>
        </p:nvSpPr>
        <p:spPr>
          <a:xfrm>
            <a:off x="1456098" y="1676400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Only (1) follows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2FDC11-1E2D-428B-8217-CF9104F9B6D7}"/>
              </a:ext>
            </a:extLst>
          </p:cNvPr>
          <p:cNvSpPr/>
          <p:nvPr/>
        </p:nvSpPr>
        <p:spPr>
          <a:xfrm>
            <a:off x="1445891" y="2251160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Only (2) follows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F40363-1296-4F6B-8656-D47D96B64330}"/>
              </a:ext>
            </a:extLst>
          </p:cNvPr>
          <p:cNvSpPr/>
          <p:nvPr/>
        </p:nvSpPr>
        <p:spPr>
          <a:xfrm>
            <a:off x="1456098" y="2825920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Either (1) or (2) follows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5ABC10-15CF-488C-806F-94CE71FC878A}"/>
              </a:ext>
            </a:extLst>
          </p:cNvPr>
          <p:cNvSpPr/>
          <p:nvPr/>
        </p:nvSpPr>
        <p:spPr>
          <a:xfrm>
            <a:off x="1440028" y="3390129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Neither (1) nor (2) follows</a:t>
            </a:r>
            <a:endParaRPr lang="en-US" sz="2500" dirty="0">
              <a:latin typeface="Nunito Sa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5E04D4-0543-4484-B3B6-0DDB2FCDCEA4}"/>
              </a:ext>
            </a:extLst>
          </p:cNvPr>
          <p:cNvSpPr/>
          <p:nvPr/>
        </p:nvSpPr>
        <p:spPr>
          <a:xfrm>
            <a:off x="0" y="0"/>
            <a:ext cx="12192000" cy="883618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2B7F5C-7E52-4144-8109-FAA3BD7AA776}"/>
              </a:ext>
            </a:extLst>
          </p:cNvPr>
          <p:cNvSpPr txBox="1"/>
          <p:nvPr/>
        </p:nvSpPr>
        <p:spPr>
          <a:xfrm>
            <a:off x="3890150" y="228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Nunito Sans" panose="00000500000000000000" pitchFamily="2" charset="0"/>
              </a:rPr>
              <a:t>Question </a:t>
            </a:r>
            <a:r>
              <a:rPr lang="en-US" sz="4800" b="1" dirty="0" smtClean="0">
                <a:solidFill>
                  <a:schemeClr val="bg1"/>
                </a:solidFill>
                <a:latin typeface="Nunito Sans" panose="00000500000000000000" pitchFamily="2" charset="0"/>
              </a:rPr>
              <a:t>2</a:t>
            </a:r>
            <a:endParaRPr lang="en-US" sz="4800" b="1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52" y="6099048"/>
            <a:ext cx="1989410" cy="42976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FAD326F-7428-498A-82D3-321753462543}"/>
              </a:ext>
            </a:extLst>
          </p:cNvPr>
          <p:cNvSpPr/>
          <p:nvPr/>
        </p:nvSpPr>
        <p:spPr>
          <a:xfrm>
            <a:off x="657998" y="3958793"/>
            <a:ext cx="69669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latin typeface="Nunito Sans" panose="00000500000000000000" pitchFamily="2" charset="0"/>
              </a:rPr>
              <a:t>E</a:t>
            </a:r>
            <a:r>
              <a:rPr lang="en-US" sz="2500" b="1" dirty="0" smtClean="0">
                <a:latin typeface="Nunito Sans" panose="00000500000000000000" pitchFamily="2" charset="0"/>
              </a:rPr>
              <a:t>)</a:t>
            </a:r>
            <a:endParaRPr lang="en-US" sz="2500" b="1" dirty="0">
              <a:latin typeface="Nunito Sans" panose="000005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5ABC10-15CF-488C-806F-94CE71FC878A}"/>
              </a:ext>
            </a:extLst>
          </p:cNvPr>
          <p:cNvSpPr/>
          <p:nvPr/>
        </p:nvSpPr>
        <p:spPr>
          <a:xfrm>
            <a:off x="1456098" y="3958793"/>
            <a:ext cx="10098317" cy="621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Nunito Sans" panose="00000500000000000000" pitchFamily="2" charset="0"/>
              </a:rPr>
              <a:t>Both (1) and (2) follow</a:t>
            </a:r>
            <a:endParaRPr lang="en-US" sz="2500" dirty="0">
              <a:latin typeface="Nunito Sa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80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1801</Words>
  <Application>Microsoft Office PowerPoint</Application>
  <PresentationFormat>Widescreen</PresentationFormat>
  <Paragraphs>384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Nunito Sans</vt:lpstr>
      <vt:lpstr>Calibri</vt:lpstr>
      <vt:lpstr>Nunito Sans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2019-07-10T08:30:58Z</dcterms:created>
  <dcterms:modified xsi:type="dcterms:W3CDTF">2019-11-19T07:58:53Z</dcterms:modified>
</cp:coreProperties>
</file>